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2" r:id="rId2"/>
    <p:sldId id="296" r:id="rId3"/>
    <p:sldId id="299" r:id="rId4"/>
    <p:sldId id="298" r:id="rId5"/>
    <p:sldId id="300" r:id="rId6"/>
    <p:sldId id="301" r:id="rId7"/>
    <p:sldId id="302" r:id="rId8"/>
    <p:sldId id="303" r:id="rId9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2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/>
          <a:lstStyle>
            <a:lvl1pPr algn="r">
              <a:defRPr sz="1200"/>
            </a:lvl1pPr>
          </a:lstStyle>
          <a:p>
            <a:fld id="{AB5A04BC-CFDA-422C-8AF2-B04B99D5961D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7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7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 anchor="b"/>
          <a:lstStyle>
            <a:lvl1pPr algn="r">
              <a:defRPr sz="1200"/>
            </a:lvl1pPr>
          </a:lstStyle>
          <a:p>
            <a:fld id="{3BB76D26-01A1-481C-AC00-D34B48A3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860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3" y="0"/>
            <a:ext cx="4276725" cy="338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CCA14500-070A-4BF3-B6D5-CFDCD26F4DD8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212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81"/>
            <a:ext cx="7893050" cy="2652713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3" y="6397625"/>
            <a:ext cx="4276725" cy="338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F0C1167-9DE6-47D9-99C0-0627EC14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56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17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25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82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8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17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89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13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23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15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1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4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6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847" y="12576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食品ロス</a:t>
            </a:r>
            <a:endParaRPr kumimoji="1" lang="ja-JP" altLang="en-US" sz="5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0848" y="1379202"/>
            <a:ext cx="8229600" cy="16897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食べられる</a:t>
            </a:r>
            <a:r>
              <a:rPr lang="ja-JP" altLang="ja-JP" sz="40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のに</a:t>
            </a:r>
            <a:r>
              <a:rPr lang="ja-JP" altLang="ja-JP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捨てられ</a:t>
            </a:r>
            <a:r>
              <a:rPr lang="ja-JP" altLang="en-US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てしまう</a:t>
            </a:r>
            <a:r>
              <a:rPr lang="ja-JP" altLang="ja-JP" sz="4000" dirty="0" smtClean="0"/>
              <a:t>食品</a:t>
            </a:r>
            <a:r>
              <a:rPr lang="ja-JP" altLang="ja-JP" sz="4000" dirty="0"/>
              <a:t>のことです</a:t>
            </a:r>
            <a:r>
              <a:rPr lang="ja-JP" altLang="ja-JP" sz="4000" dirty="0" smtClean="0"/>
              <a:t>。</a:t>
            </a:r>
            <a:endParaRPr kumimoji="1" lang="ja-JP" altLang="en-US" sz="4000" dirty="0"/>
          </a:p>
        </p:txBody>
      </p:sp>
      <p:sp>
        <p:nvSpPr>
          <p:cNvPr id="7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737867" y="-65931"/>
            <a:ext cx="1406133" cy="365125"/>
          </a:xfrm>
        </p:spPr>
        <p:txBody>
          <a:bodyPr/>
          <a:lstStyle/>
          <a:p>
            <a:r>
              <a:rPr lang="ja-JP" altLang="en-US" dirty="0" smtClean="0"/>
              <a:t>❸キーワードカード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231" y="4368695"/>
            <a:ext cx="3429000" cy="2466975"/>
          </a:xfrm>
          <a:prstGeom prst="rect">
            <a:avLst/>
          </a:prstGeom>
        </p:spPr>
      </p:pic>
      <p:sp>
        <p:nvSpPr>
          <p:cNvPr id="5" name="円形吹き出し 4"/>
          <p:cNvSpPr/>
          <p:nvPr/>
        </p:nvSpPr>
        <p:spPr>
          <a:xfrm>
            <a:off x="323528" y="2775954"/>
            <a:ext cx="3851920" cy="2232249"/>
          </a:xfrm>
          <a:prstGeom prst="wedgeEllipseCallout">
            <a:avLst>
              <a:gd name="adj1" fmla="val 42784"/>
              <a:gd name="adj2" fmla="val 4490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作る時、</a:t>
            </a:r>
            <a:endParaRPr kumimoji="1" lang="en-US" altLang="ja-JP" sz="32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捨てる時にも</a:t>
            </a:r>
            <a:endParaRPr kumimoji="1" lang="en-US" altLang="ja-JP" sz="32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エネルギーが</a:t>
            </a:r>
            <a:endParaRPr kumimoji="1" lang="en-US" altLang="ja-JP" sz="32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必要</a:t>
            </a:r>
            <a:endParaRPr kumimoji="1" lang="ja-JP" altLang="en-US" sz="32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円形吹き出し 5"/>
          <p:cNvSpPr/>
          <p:nvPr/>
        </p:nvSpPr>
        <p:spPr>
          <a:xfrm>
            <a:off x="4900014" y="2504708"/>
            <a:ext cx="3982597" cy="2232249"/>
          </a:xfrm>
          <a:prstGeom prst="wedgeEllipseCallout">
            <a:avLst>
              <a:gd name="adj1" fmla="val -31704"/>
              <a:gd name="adj2" fmla="val 61475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世界の人口の</a:t>
            </a:r>
            <a:endParaRPr kumimoji="1" lang="en-US" altLang="ja-JP" sz="32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8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人に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人が</a:t>
            </a:r>
            <a:endParaRPr kumimoji="1" lang="en-US" altLang="ja-JP" sz="32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栄養不足</a:t>
            </a:r>
            <a:endParaRPr kumimoji="1" lang="ja-JP" altLang="en-US" sz="32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107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オーガニック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2174" y="1515566"/>
            <a:ext cx="8229600" cy="193935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農薬</a:t>
            </a:r>
            <a:r>
              <a:rPr kumimoji="1" lang="ja-JP" altLang="en-US" sz="4000" dirty="0" smtClean="0"/>
              <a:t>や</a:t>
            </a:r>
            <a:r>
              <a:rPr kumimoji="1" lang="ja-JP" altLang="en-US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化学肥料</a:t>
            </a:r>
            <a:r>
              <a:rPr kumimoji="1" lang="ja-JP" altLang="en-US" sz="4000" dirty="0" smtClean="0">
                <a:latin typeface="+mn-ea"/>
              </a:rPr>
              <a:t>に頼らず</a:t>
            </a:r>
            <a:r>
              <a:rPr lang="ja-JP" altLang="en-US" sz="4000" dirty="0" smtClean="0">
                <a:latin typeface="+mn-ea"/>
              </a:rPr>
              <a:t>、</a:t>
            </a:r>
            <a:r>
              <a:rPr lang="ja-JP" altLang="en-US" sz="4000" dirty="0"/>
              <a:t>太陽・水・土地</a:t>
            </a:r>
            <a:r>
              <a:rPr lang="ja-JP" altLang="en-US" sz="4000" dirty="0" smtClean="0"/>
              <a:t>・生物</a:t>
            </a:r>
            <a:r>
              <a:rPr lang="ja-JP" altLang="en-US" sz="4000" dirty="0"/>
              <a:t>など自然の恵みを生かした農林水産業や加工</a:t>
            </a:r>
            <a:r>
              <a:rPr lang="ja-JP" altLang="en-US" sz="4000" dirty="0" smtClean="0"/>
              <a:t>方法です。</a:t>
            </a:r>
            <a:endParaRPr kumimoji="1" lang="en-US" altLang="ja-JP" sz="4000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539556"/>
            <a:ext cx="2913780" cy="2913780"/>
          </a:xfrm>
          <a:prstGeom prst="rect">
            <a:avLst/>
          </a:prstGeom>
        </p:spPr>
      </p:pic>
      <p:sp>
        <p:nvSpPr>
          <p:cNvPr id="5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737867" y="-65931"/>
            <a:ext cx="1406133" cy="365125"/>
          </a:xfrm>
        </p:spPr>
        <p:txBody>
          <a:bodyPr/>
          <a:lstStyle/>
          <a:p>
            <a:r>
              <a:rPr lang="ja-JP" altLang="en-US" dirty="0"/>
              <a:t>❸</a:t>
            </a:r>
            <a:r>
              <a:rPr lang="ja-JP" altLang="en-US" dirty="0" smtClean="0"/>
              <a:t>キーワードカード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44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エシカル消費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92993"/>
            <a:ext cx="8229600" cy="193935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人、社会、地球の今と未来の幸せ</a:t>
            </a:r>
            <a:r>
              <a:rPr kumimoji="1" lang="ja-JP" altLang="en-US" sz="4000" dirty="0" smtClean="0"/>
              <a:t>のために、責任を持って買い物をすることです。</a:t>
            </a:r>
            <a:endParaRPr kumimoji="1" lang="en-US" altLang="ja-JP" sz="40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539556"/>
            <a:ext cx="3168352" cy="3168352"/>
          </a:xfrm>
          <a:prstGeom prst="rect">
            <a:avLst/>
          </a:prstGeom>
        </p:spPr>
      </p:pic>
      <p:sp>
        <p:nvSpPr>
          <p:cNvPr id="5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737867" y="-65931"/>
            <a:ext cx="1406133" cy="365125"/>
          </a:xfrm>
        </p:spPr>
        <p:txBody>
          <a:bodyPr/>
          <a:lstStyle/>
          <a:p>
            <a:r>
              <a:rPr lang="ja-JP" altLang="en-US" dirty="0"/>
              <a:t>❸</a:t>
            </a:r>
            <a:r>
              <a:rPr lang="ja-JP" altLang="en-US" dirty="0" smtClean="0"/>
              <a:t>キーワードカード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88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スローフード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2537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1" lang="ja-JP" altLang="en-US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多様で伝統的な地域の食文化</a:t>
            </a:r>
            <a:r>
              <a:rPr kumimoji="1" lang="ja-JP" altLang="en-US" sz="4000" dirty="0" smtClean="0"/>
              <a:t>を</a:t>
            </a:r>
            <a:r>
              <a:rPr kumimoji="1" lang="ja-JP" altLang="en-US" sz="4000" dirty="0" smtClean="0">
                <a:latin typeface="+mn-ea"/>
              </a:rPr>
              <a:t>楽しみ守りながら、食生活の質をよりよ</a:t>
            </a:r>
            <a:r>
              <a:rPr kumimoji="1" lang="ja-JP" altLang="en-US" sz="4000" dirty="0" smtClean="0"/>
              <a:t>いものにしていくことです。</a:t>
            </a:r>
            <a:endParaRPr kumimoji="1" lang="en-US" altLang="ja-JP" sz="40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625577"/>
            <a:ext cx="3810000" cy="288607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797152"/>
            <a:ext cx="1714500" cy="1714500"/>
          </a:xfrm>
          <a:prstGeom prst="rect">
            <a:avLst/>
          </a:prstGeom>
        </p:spPr>
      </p:pic>
      <p:sp>
        <p:nvSpPr>
          <p:cNvPr id="7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737867" y="-65931"/>
            <a:ext cx="1406133" cy="365125"/>
          </a:xfrm>
        </p:spPr>
        <p:txBody>
          <a:bodyPr/>
          <a:lstStyle/>
          <a:p>
            <a:r>
              <a:rPr lang="ja-JP" altLang="en-US" dirty="0"/>
              <a:t>❸</a:t>
            </a:r>
            <a:r>
              <a:rPr lang="ja-JP" altLang="en-US" dirty="0" smtClean="0"/>
              <a:t>キーワードカード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299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5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グリーン・コンシューマー</a:t>
            </a:r>
            <a:endParaRPr kumimoji="1" lang="ja-JP" altLang="en-US" sz="5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62862"/>
            <a:ext cx="8229600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環境や社会への影響</a:t>
            </a:r>
            <a:r>
              <a:rPr kumimoji="1" lang="ja-JP" altLang="en-US" sz="3600" dirty="0" smtClean="0"/>
              <a:t>を考えて</a:t>
            </a:r>
            <a:r>
              <a:rPr kumimoji="1" lang="ja-JP" altLang="en-US" sz="3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消費行動</a:t>
            </a:r>
            <a:r>
              <a:rPr kumimoji="1" lang="ja-JP" altLang="en-US" sz="3600" dirty="0" smtClean="0"/>
              <a:t>をする消費者のことです。</a:t>
            </a:r>
            <a:endParaRPr kumimoji="1" lang="ja-JP" altLang="en-US" sz="3600" dirty="0"/>
          </a:p>
        </p:txBody>
      </p:sp>
      <p:sp>
        <p:nvSpPr>
          <p:cNvPr id="4" name="円形吹き出し 3"/>
          <p:cNvSpPr/>
          <p:nvPr/>
        </p:nvSpPr>
        <p:spPr>
          <a:xfrm>
            <a:off x="5483791" y="2350293"/>
            <a:ext cx="3635896" cy="2448272"/>
          </a:xfrm>
          <a:prstGeom prst="wedgeEllipseCallout">
            <a:avLst>
              <a:gd name="adj1" fmla="val -46803"/>
              <a:gd name="adj2" fmla="val 3128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必要なものを</a:t>
            </a:r>
            <a:endParaRPr kumimoji="1" lang="en-US" altLang="ja-JP" sz="32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必要な量だけ</a:t>
            </a:r>
            <a:endParaRPr kumimoji="1" lang="en-US" altLang="ja-JP" sz="32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買います！</a:t>
            </a:r>
            <a:endParaRPr kumimoji="1" lang="ja-JP" altLang="en-US" sz="32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円形吹き出し 5"/>
          <p:cNvSpPr/>
          <p:nvPr/>
        </p:nvSpPr>
        <p:spPr>
          <a:xfrm>
            <a:off x="179512" y="2738498"/>
            <a:ext cx="4248472" cy="2418694"/>
          </a:xfrm>
          <a:prstGeom prst="wedgeEllipseCallout">
            <a:avLst>
              <a:gd name="adj1" fmla="val 43829"/>
              <a:gd name="adj2" fmla="val 42989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ごみや環境汚染の少ないものを選びます！</a:t>
            </a:r>
            <a:endParaRPr kumimoji="1" lang="ja-JP" altLang="en-US" sz="32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965" y="3691661"/>
            <a:ext cx="3201144" cy="3121115"/>
          </a:xfrm>
          <a:prstGeom prst="rect">
            <a:avLst/>
          </a:prstGeom>
        </p:spPr>
      </p:pic>
      <p:sp>
        <p:nvSpPr>
          <p:cNvPr id="7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737867" y="-65931"/>
            <a:ext cx="1406133" cy="365125"/>
          </a:xfrm>
        </p:spPr>
        <p:txBody>
          <a:bodyPr/>
          <a:lstStyle/>
          <a:p>
            <a:r>
              <a:rPr lang="ja-JP" altLang="en-US" dirty="0"/>
              <a:t>❸</a:t>
            </a:r>
            <a:r>
              <a:rPr lang="ja-JP" altLang="en-US" dirty="0" smtClean="0"/>
              <a:t>キーワードカード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228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4714635" y="2883218"/>
            <a:ext cx="3955913" cy="1938992"/>
          </a:xfrm>
          <a:prstGeom prst="roundRect">
            <a:avLst>
              <a:gd name="adj" fmla="val 8093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3600" dirty="0">
                <a:solidFill>
                  <a:prstClr val="white"/>
                </a:solidFill>
              </a:rPr>
              <a:t>近くで作られたもの</a:t>
            </a:r>
            <a:endParaRPr lang="en-US" altLang="ja-JP" sz="3600" dirty="0">
              <a:solidFill>
                <a:prstClr val="white"/>
              </a:solidFill>
            </a:endParaRPr>
          </a:p>
          <a:p>
            <a:pPr lvl="0" algn="ctr"/>
            <a:r>
              <a:rPr lang="ja-JP" altLang="en-US" sz="3600" dirty="0">
                <a:solidFill>
                  <a:prstClr val="white"/>
                </a:solidFill>
              </a:rPr>
              <a:t>（</a:t>
            </a:r>
            <a:r>
              <a:rPr lang="ja-JP" altLang="en-US" sz="3600" dirty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地産地消</a:t>
            </a:r>
            <a:r>
              <a:rPr lang="ja-JP" altLang="en-US" sz="3600" dirty="0">
                <a:solidFill>
                  <a:prstClr val="white"/>
                </a:solidFill>
              </a:rPr>
              <a:t>）</a:t>
            </a:r>
            <a:endParaRPr lang="en-US" altLang="ja-JP" sz="3600" dirty="0">
              <a:solidFill>
                <a:prstClr val="white"/>
              </a:solidFill>
            </a:endParaRPr>
          </a:p>
          <a:p>
            <a:pPr lvl="0" algn="ctr"/>
            <a:r>
              <a:rPr lang="ja-JP" altLang="en-US" sz="4800" dirty="0">
                <a:solidFill>
                  <a:prstClr val="white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635" y="4476482"/>
            <a:ext cx="2146548" cy="2146548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395813" y="2883218"/>
            <a:ext cx="4112198" cy="1938992"/>
          </a:xfrm>
          <a:prstGeom prst="roundRect">
            <a:avLst>
              <a:gd name="adj" fmla="val 8093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3600" dirty="0">
                <a:solidFill>
                  <a:prstClr val="white"/>
                </a:solidFill>
              </a:rPr>
              <a:t>遠くで作られたもの</a:t>
            </a:r>
            <a:endParaRPr lang="en-US" altLang="ja-JP" sz="3600" dirty="0">
              <a:solidFill>
                <a:prstClr val="white"/>
              </a:solidFill>
            </a:endParaRPr>
          </a:p>
          <a:p>
            <a:pPr lvl="0" algn="ctr"/>
            <a:r>
              <a:rPr lang="ja-JP" altLang="en-US" sz="3600" dirty="0">
                <a:solidFill>
                  <a:prstClr val="white"/>
                </a:solidFill>
              </a:rPr>
              <a:t>（</a:t>
            </a:r>
            <a:r>
              <a:rPr lang="ja-JP" altLang="en-US" sz="3600" dirty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輸入</a:t>
            </a:r>
            <a:r>
              <a:rPr lang="ja-JP" altLang="en-US" sz="3600" dirty="0">
                <a:solidFill>
                  <a:prstClr val="white"/>
                </a:solidFill>
              </a:rPr>
              <a:t>など）　　　</a:t>
            </a:r>
            <a:endParaRPr lang="en-US" altLang="ja-JP" sz="3600" dirty="0">
              <a:solidFill>
                <a:prstClr val="white"/>
              </a:solidFill>
            </a:endParaRPr>
          </a:p>
          <a:p>
            <a:pPr lvl="0" algn="ctr"/>
            <a:r>
              <a:rPr lang="ja-JP" altLang="en-US" sz="4800" dirty="0">
                <a:solidFill>
                  <a:prstClr val="white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581" y="11663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フードマイレージ</a:t>
            </a:r>
            <a:endParaRPr kumimoji="1" lang="ja-JP" altLang="en-US" sz="5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118" y="1338441"/>
            <a:ext cx="8713362" cy="1137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食料を運ぶことで生じる</a:t>
            </a:r>
            <a:r>
              <a:rPr kumimoji="1" lang="ja-JP" altLang="en-US" sz="3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環境への影響</a:t>
            </a:r>
            <a:r>
              <a:rPr kumimoji="1" lang="ja-JP" altLang="en-US" sz="3600" dirty="0" smtClean="0"/>
              <a:t>を表す指標です。（重さｔ</a:t>
            </a:r>
            <a:r>
              <a:rPr kumimoji="1" lang="en-US" altLang="ja-JP" sz="3600" dirty="0" smtClean="0"/>
              <a:t>×</a:t>
            </a:r>
            <a:r>
              <a:rPr kumimoji="1" lang="ja-JP" altLang="en-US" sz="3600" dirty="0" smtClean="0"/>
              <a:t>輸送距離ｋｍ）</a:t>
            </a:r>
            <a:r>
              <a:rPr lang="ja-JP" altLang="en-US" sz="3600" dirty="0" smtClean="0"/>
              <a:t>　</a:t>
            </a:r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</a:t>
            </a:r>
            <a:endParaRPr kumimoji="1" lang="en-US" altLang="ja-JP" sz="36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3" y="4235814"/>
            <a:ext cx="2387216" cy="2387216"/>
          </a:xfrm>
          <a:prstGeom prst="rect">
            <a:avLst/>
          </a:prstGeom>
        </p:spPr>
      </p:pic>
      <p:sp>
        <p:nvSpPr>
          <p:cNvPr id="8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434180" y="-65931"/>
            <a:ext cx="1709820" cy="365125"/>
          </a:xfrm>
        </p:spPr>
        <p:txBody>
          <a:bodyPr/>
          <a:lstStyle/>
          <a:p>
            <a:r>
              <a:rPr lang="ja-JP" altLang="en-US" dirty="0"/>
              <a:t>❸</a:t>
            </a:r>
            <a:r>
              <a:rPr lang="ja-JP" altLang="en-US" dirty="0" smtClean="0"/>
              <a:t>キーワードカード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860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826" y="304651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地産地消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1951" y="15955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地元で生産</a:t>
            </a:r>
            <a:r>
              <a:rPr kumimoji="1" lang="ja-JP" altLang="en-US" sz="3600" dirty="0" smtClean="0"/>
              <a:t>されたものを</a:t>
            </a:r>
            <a:r>
              <a:rPr kumimoji="1" lang="ja-JP" altLang="en-US" sz="3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地元で消費</a:t>
            </a:r>
            <a:r>
              <a:rPr kumimoji="1" lang="ja-JP" altLang="en-US" sz="3600" dirty="0" smtClean="0"/>
              <a:t>することです。</a:t>
            </a:r>
            <a:endParaRPr kumimoji="1" lang="ja-JP" altLang="en-US" sz="36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364" y="4370529"/>
            <a:ext cx="2143795" cy="2143795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756713" y="2886398"/>
            <a:ext cx="3600400" cy="1282045"/>
          </a:xfrm>
          <a:prstGeom prst="roundRect">
            <a:avLst>
              <a:gd name="adj" fmla="val 8151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輸送エネルギーの</a:t>
            </a:r>
            <a:r>
              <a:rPr kumimoji="1" lang="ja-JP" altLang="en-US" sz="3600" dirty="0" smtClean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削減</a:t>
            </a:r>
            <a:endParaRPr kumimoji="1" lang="ja-JP" altLang="en-US" sz="3600" dirty="0">
              <a:solidFill>
                <a:srgbClr val="FFFF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508104" y="2886398"/>
            <a:ext cx="2880320" cy="1944216"/>
          </a:xfrm>
          <a:prstGeom prst="roundRect">
            <a:avLst>
              <a:gd name="adj" fmla="val 543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地元の</a:t>
            </a:r>
            <a:endParaRPr kumimoji="1" lang="en-US" altLang="ja-JP" sz="3600" dirty="0" smtClean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生産者を</a:t>
            </a:r>
            <a:endParaRPr kumimoji="1" lang="en-US" altLang="ja-JP" sz="3600" dirty="0" smtClean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3600" dirty="0" smtClean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応援</a:t>
            </a:r>
            <a:endParaRPr kumimoji="1" lang="ja-JP" altLang="en-US" sz="3600" dirty="0">
              <a:solidFill>
                <a:srgbClr val="FFFF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760" y="3527420"/>
            <a:ext cx="2735707" cy="2735707"/>
          </a:xfrm>
          <a:prstGeom prst="rect">
            <a:avLst/>
          </a:prstGeom>
        </p:spPr>
      </p:pic>
      <p:sp>
        <p:nvSpPr>
          <p:cNvPr id="10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737867" y="-65931"/>
            <a:ext cx="1406133" cy="365125"/>
          </a:xfrm>
        </p:spPr>
        <p:txBody>
          <a:bodyPr/>
          <a:lstStyle/>
          <a:p>
            <a:r>
              <a:rPr lang="ja-JP" altLang="en-US" dirty="0"/>
              <a:t>❸</a:t>
            </a:r>
            <a:r>
              <a:rPr lang="ja-JP" altLang="en-US" dirty="0" smtClean="0"/>
              <a:t>キーワードカード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1888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8136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フェアトレード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8356" y="1317196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4000" dirty="0" smtClean="0"/>
              <a:t>生</a:t>
            </a:r>
            <a:r>
              <a:rPr lang="ja-JP" altLang="ja-JP" sz="4000" dirty="0"/>
              <a:t>産品を</a:t>
            </a:r>
            <a:r>
              <a:rPr lang="ja-JP" altLang="ja-JP" sz="4000" dirty="0" smtClean="0"/>
              <a:t>、</a:t>
            </a:r>
            <a:r>
              <a:rPr lang="ja-JP" altLang="ja-JP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適正</a:t>
            </a:r>
            <a:r>
              <a:rPr lang="ja-JP" altLang="ja-JP" sz="40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な価格で継続的に</a:t>
            </a:r>
            <a:r>
              <a:rPr lang="ja-JP" altLang="ja-JP" sz="40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取引</a:t>
            </a:r>
            <a:r>
              <a:rPr lang="ja-JP" altLang="en-US" sz="4000" dirty="0" smtClean="0">
                <a:latin typeface="+mn-ea"/>
              </a:rPr>
              <a:t>し、生産者の生活と自立を支え</a:t>
            </a:r>
            <a:r>
              <a:rPr lang="ja-JP" altLang="en-US" sz="4000" dirty="0">
                <a:latin typeface="+mn-ea"/>
              </a:rPr>
              <a:t>る</a:t>
            </a:r>
            <a:r>
              <a:rPr lang="ja-JP" altLang="ja-JP" sz="4000" dirty="0" smtClean="0"/>
              <a:t>仕組み</a:t>
            </a:r>
            <a:r>
              <a:rPr lang="ja-JP" altLang="ja-JP" sz="4000" dirty="0"/>
              <a:t>です</a:t>
            </a:r>
            <a:r>
              <a:rPr lang="ja-JP" altLang="ja-JP" sz="4000" dirty="0" smtClean="0"/>
              <a:t>。</a:t>
            </a:r>
            <a:endParaRPr kumimoji="1" lang="ja-JP" altLang="en-US" sz="40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366" y="3257709"/>
            <a:ext cx="3294266" cy="3240360"/>
          </a:xfrm>
          <a:prstGeom prst="rect">
            <a:avLst/>
          </a:prstGeom>
        </p:spPr>
      </p:pic>
      <p:sp>
        <p:nvSpPr>
          <p:cNvPr id="5" name="円形吹き出し 4"/>
          <p:cNvSpPr/>
          <p:nvPr/>
        </p:nvSpPr>
        <p:spPr>
          <a:xfrm>
            <a:off x="309809" y="3348827"/>
            <a:ext cx="2923882" cy="1224136"/>
          </a:xfrm>
          <a:prstGeom prst="wedgeEllipseCallout">
            <a:avLst>
              <a:gd name="adj1" fmla="val 38176"/>
              <a:gd name="adj2" fmla="val 5915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学校</a:t>
            </a:r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に行けるようになった！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円形吹き出し 5"/>
          <p:cNvSpPr/>
          <p:nvPr/>
        </p:nvSpPr>
        <p:spPr>
          <a:xfrm>
            <a:off x="6385919" y="5165496"/>
            <a:ext cx="2448272" cy="1224136"/>
          </a:xfrm>
          <a:prstGeom prst="wedgeEllipseCallout">
            <a:avLst>
              <a:gd name="adj1" fmla="val -45362"/>
              <a:gd name="adj2" fmla="val -57909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環境</a:t>
            </a:r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も良くなったよ！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6295608" y="3257709"/>
            <a:ext cx="2376264" cy="1224136"/>
          </a:xfrm>
          <a:prstGeom prst="wedgeEllipseCallout">
            <a:avLst>
              <a:gd name="adj1" fmla="val -38583"/>
              <a:gd name="adj2" fmla="val 5246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生活が</a:t>
            </a:r>
            <a:endParaRPr kumimoji="1"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2400" dirty="0" smtClean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安定</a:t>
            </a:r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したよ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737867" y="-65931"/>
            <a:ext cx="1406133" cy="365125"/>
          </a:xfrm>
        </p:spPr>
        <p:txBody>
          <a:bodyPr/>
          <a:lstStyle/>
          <a:p>
            <a:r>
              <a:rPr lang="ja-JP" altLang="en-US" dirty="0"/>
              <a:t>❸</a:t>
            </a:r>
            <a:r>
              <a:rPr lang="ja-JP" altLang="en-US" dirty="0" smtClean="0"/>
              <a:t>キーワードカード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3552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5545</TotalTime>
  <Words>274</Words>
  <Application>Microsoft Office PowerPoint</Application>
  <PresentationFormat>画面に合わせる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HGP創英角ﾎﾟｯﾌﾟ体</vt:lpstr>
      <vt:lpstr>HG創英角ﾎﾟｯﾌﾟ体</vt:lpstr>
      <vt:lpstr>ＭＳ Ｐゴシック</vt:lpstr>
      <vt:lpstr>Arial</vt:lpstr>
      <vt:lpstr>Calibri</vt:lpstr>
      <vt:lpstr>Office ​​テーマ</vt:lpstr>
      <vt:lpstr>食品ロス</vt:lpstr>
      <vt:lpstr>オーガニック</vt:lpstr>
      <vt:lpstr>エシカル消費</vt:lpstr>
      <vt:lpstr>スローフード</vt:lpstr>
      <vt:lpstr>グリーン・コンシューマー</vt:lpstr>
      <vt:lpstr>フードマイレージ</vt:lpstr>
      <vt:lpstr>地産地消</vt:lpstr>
      <vt:lpstr>フェアトレード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159</cp:revision>
  <cp:lastPrinted>2016-02-09T04:33:34Z</cp:lastPrinted>
  <dcterms:created xsi:type="dcterms:W3CDTF">2015-08-18T12:10:54Z</dcterms:created>
  <dcterms:modified xsi:type="dcterms:W3CDTF">2016-02-09T10:12:56Z</dcterms:modified>
</cp:coreProperties>
</file>