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handoutMasterIdLst>
    <p:handoutMasterId r:id="rId9"/>
  </p:handoutMasterIdLst>
  <p:sldIdLst>
    <p:sldId id="256" r:id="rId2"/>
    <p:sldId id="265" r:id="rId3"/>
    <p:sldId id="318" r:id="rId4"/>
    <p:sldId id="319" r:id="rId5"/>
    <p:sldId id="316" r:id="rId6"/>
    <p:sldId id="317" r:id="rId7"/>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5A8"/>
    <a:srgbClr val="CCECFF"/>
    <a:srgbClr val="CCFFFF"/>
    <a:srgbClr val="CCFF99"/>
    <a:srgbClr val="898989"/>
    <a:srgbClr val="009D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50" autoAdjust="0"/>
    <p:restoredTop sz="93628" autoAdjust="0"/>
  </p:normalViewPr>
  <p:slideViewPr>
    <p:cSldViewPr>
      <p:cViewPr varScale="1">
        <p:scale>
          <a:sx n="63" d="100"/>
          <a:sy n="63" d="100"/>
        </p:scale>
        <p:origin x="768" y="78"/>
      </p:cViewPr>
      <p:guideLst>
        <p:guide orient="horz" pos="2160"/>
        <p:guide pos="2880"/>
      </p:guideLst>
    </p:cSldViewPr>
  </p:slideViewPr>
  <p:outlineViewPr>
    <p:cViewPr>
      <p:scale>
        <a:sx n="33" d="100"/>
        <a:sy n="33" d="100"/>
      </p:scale>
      <p:origin x="0" y="5946"/>
    </p:cViewPr>
  </p:outlineViewPr>
  <p:notesTextViewPr>
    <p:cViewPr>
      <p:scale>
        <a:sx n="1" d="1"/>
        <a:sy n="1" d="1"/>
      </p:scale>
      <p:origin x="0" y="0"/>
    </p:cViewPr>
  </p:notesTextViewPr>
  <p:notesViewPr>
    <p:cSldViewPr showGuides="1">
      <p:cViewPr>
        <p:scale>
          <a:sx n="125" d="100"/>
          <a:sy n="125" d="100"/>
        </p:scale>
        <p:origin x="-1290" y="-72"/>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B8B54E96-F427-4333-B5A4-0682037DA5B9}" type="datetimeFigureOut">
              <a:rPr kumimoji="1" lang="ja-JP" altLang="en-US" smtClean="0"/>
              <a:t>2025/3/17</a:t>
            </a:fld>
            <a:endParaRPr kumimoji="1" lang="ja-JP" altLang="en-US" dirty="0"/>
          </a:p>
        </p:txBody>
      </p:sp>
      <p:sp>
        <p:nvSpPr>
          <p:cNvPr id="4" name="フッター プレースホルダー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FF2C0F64-48C5-4E84-86D2-084D06C54011}" type="slidenum">
              <a:rPr kumimoji="1" lang="ja-JP" altLang="en-US" smtClean="0"/>
              <a:t>‹#›</a:t>
            </a:fld>
            <a:endParaRPr kumimoji="1" lang="ja-JP" altLang="en-US" dirty="0"/>
          </a:p>
        </p:txBody>
      </p:sp>
    </p:spTree>
    <p:extLst>
      <p:ext uri="{BB962C8B-B14F-4D97-AF65-F5344CB8AC3E}">
        <p14:creationId xmlns:p14="http://schemas.microsoft.com/office/powerpoint/2010/main" val="35519782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561BD903-2AAB-4258-B645-59851144397E}" type="datetimeFigureOut">
              <a:rPr kumimoji="1" lang="ja-JP" altLang="en-US" smtClean="0"/>
              <a:t>2025/3/17</a:t>
            </a:fld>
            <a:endParaRPr kumimoji="1" lang="ja-JP" altLang="en-US" dirty="0"/>
          </a:p>
        </p:txBody>
      </p:sp>
      <p:sp>
        <p:nvSpPr>
          <p:cNvPr id="4" name="スライド イメージ プレースホルダー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F5984A00-FC6C-41AC-BFB7-F684F8397424}" type="slidenum">
              <a:rPr kumimoji="1" lang="ja-JP" altLang="en-US" smtClean="0"/>
              <a:t>‹#›</a:t>
            </a:fld>
            <a:endParaRPr kumimoji="1" lang="ja-JP" altLang="en-US" dirty="0"/>
          </a:p>
        </p:txBody>
      </p:sp>
    </p:spTree>
    <p:extLst>
      <p:ext uri="{BB962C8B-B14F-4D97-AF65-F5344CB8AC3E}">
        <p14:creationId xmlns:p14="http://schemas.microsoft.com/office/powerpoint/2010/main" val="82931854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障害保健福祉課の○○と言います。</a:t>
            </a:r>
            <a:endParaRPr kumimoji="1" lang="en-US" altLang="ja-JP" dirty="0" smtClean="0"/>
          </a:p>
          <a:p>
            <a:r>
              <a:rPr lang="ja-JP" altLang="en-US" dirty="0"/>
              <a:t>本日</a:t>
            </a:r>
            <a:r>
              <a:rPr lang="ja-JP" altLang="en-US" dirty="0" smtClean="0"/>
              <a:t>は障害福祉制度について説明をします。</a:t>
            </a:r>
            <a:endParaRPr lang="en-US" altLang="ja-JP" dirty="0" smtClean="0"/>
          </a:p>
          <a:p>
            <a:r>
              <a:rPr kumimoji="1" lang="ja-JP" altLang="en-US" dirty="0" smtClean="0"/>
              <a:t>障害福祉制度は障害の種別や程度ごとに受けることができる制度が多岐にわたっているので、今回は一般的な福祉制度についてお話をしたいと思っています。</a:t>
            </a:r>
            <a:endParaRPr kumimoji="1" lang="en-US" altLang="ja-JP" dirty="0" smtClean="0"/>
          </a:p>
          <a:p>
            <a:r>
              <a:rPr lang="ja-JP" altLang="en-US" dirty="0"/>
              <a:t>皆さんにとって</a:t>
            </a:r>
            <a:r>
              <a:rPr lang="ja-JP" altLang="en-US" dirty="0" smtClean="0"/>
              <a:t>はすでにご存じの内容も多いかと思いますが、復習のつもりでお聞きいただければと思います。</a:t>
            </a:r>
            <a:endParaRPr kumimoji="1" lang="en-US" altLang="ja-JP" dirty="0" smtClean="0"/>
          </a:p>
          <a:p>
            <a:r>
              <a:rPr lang="ja-JP" altLang="en-US" dirty="0"/>
              <a:t>その他細かい制度について</a:t>
            </a:r>
            <a:r>
              <a:rPr lang="ja-JP" altLang="en-US" dirty="0" smtClean="0"/>
              <a:t>は</a:t>
            </a:r>
            <a:r>
              <a:rPr lang="ja-JP" altLang="en-US" dirty="0"/>
              <a:t>障害福祉のしおり等を参</a:t>
            </a:r>
            <a:r>
              <a:rPr lang="ja-JP" altLang="en-US" dirty="0" smtClean="0"/>
              <a:t>照していただければ</a:t>
            </a:r>
            <a:r>
              <a:rPr lang="ja-JP" altLang="en-US" dirty="0"/>
              <a:t>と</a:t>
            </a:r>
            <a:r>
              <a:rPr lang="ja-JP" altLang="en-US" dirty="0" smtClean="0"/>
              <a:t>思います。</a:t>
            </a:r>
            <a:endParaRPr kumimoji="1" lang="ja-JP" altLang="en-US" dirty="0"/>
          </a:p>
        </p:txBody>
      </p:sp>
      <p:sp>
        <p:nvSpPr>
          <p:cNvPr id="4" name="スライド番号プレースホルダー 3"/>
          <p:cNvSpPr>
            <a:spLocks noGrp="1"/>
          </p:cNvSpPr>
          <p:nvPr>
            <p:ph type="sldNum" sz="quarter" idx="10"/>
          </p:nvPr>
        </p:nvSpPr>
        <p:spPr/>
        <p:txBody>
          <a:bodyPr/>
          <a:lstStyle/>
          <a:p>
            <a:fld id="{F5984A00-FC6C-41AC-BFB7-F684F8397424}" type="slidenum">
              <a:rPr kumimoji="1" lang="ja-JP" altLang="en-US" smtClean="0"/>
              <a:t>1</a:t>
            </a:fld>
            <a:endParaRPr kumimoji="1" lang="ja-JP" altLang="en-US" dirty="0"/>
          </a:p>
        </p:txBody>
      </p:sp>
    </p:spTree>
    <p:extLst>
      <p:ext uri="{BB962C8B-B14F-4D97-AF65-F5344CB8AC3E}">
        <p14:creationId xmlns:p14="http://schemas.microsoft.com/office/powerpoint/2010/main" val="66508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984A00-FC6C-41AC-BFB7-F684F8397424}" type="slidenum">
              <a:rPr kumimoji="1" lang="ja-JP" altLang="en-US" smtClean="0"/>
              <a:t>2</a:t>
            </a:fld>
            <a:endParaRPr kumimoji="1" lang="ja-JP" altLang="en-US" dirty="0"/>
          </a:p>
        </p:txBody>
      </p:sp>
    </p:spTree>
    <p:extLst>
      <p:ext uri="{BB962C8B-B14F-4D97-AF65-F5344CB8AC3E}">
        <p14:creationId xmlns:p14="http://schemas.microsoft.com/office/powerpoint/2010/main" val="39369613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984A00-FC6C-41AC-BFB7-F684F8397424}"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0538774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984A00-FC6C-41AC-BFB7-F684F8397424}"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8998795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984A00-FC6C-41AC-BFB7-F684F8397424}" type="slidenum">
              <a:rPr kumimoji="1" lang="ja-JP" altLang="en-US" smtClean="0"/>
              <a:t>5</a:t>
            </a:fld>
            <a:endParaRPr kumimoji="1" lang="ja-JP" altLang="en-US" dirty="0"/>
          </a:p>
        </p:txBody>
      </p:sp>
    </p:spTree>
    <p:extLst>
      <p:ext uri="{BB962C8B-B14F-4D97-AF65-F5344CB8AC3E}">
        <p14:creationId xmlns:p14="http://schemas.microsoft.com/office/powerpoint/2010/main" val="20987935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984A00-FC6C-41AC-BFB7-F684F8397424}" type="slidenum">
              <a:rPr kumimoji="1" lang="ja-JP" altLang="en-US" smtClean="0"/>
              <a:t>6</a:t>
            </a:fld>
            <a:endParaRPr kumimoji="1" lang="ja-JP" altLang="en-US" dirty="0"/>
          </a:p>
        </p:txBody>
      </p:sp>
    </p:spTree>
    <p:extLst>
      <p:ext uri="{BB962C8B-B14F-4D97-AF65-F5344CB8AC3E}">
        <p14:creationId xmlns:p14="http://schemas.microsoft.com/office/powerpoint/2010/main" val="40856608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正方形/長方形 6"/>
          <p:cNvSpPr/>
          <p:nvPr userDrawn="1"/>
        </p:nvSpPr>
        <p:spPr>
          <a:xfrm flipV="1">
            <a:off x="-6152" y="5157192"/>
            <a:ext cx="9144000" cy="1700808"/>
          </a:xfrm>
          <a:prstGeom prst="rect">
            <a:avLst/>
          </a:prstGeom>
          <a:solidFill>
            <a:srgbClr val="0065A8"/>
          </a:solidFill>
          <a:ln>
            <a:solidFill>
              <a:srgbClr val="0065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23955" y="188640"/>
            <a:ext cx="1673894" cy="583472"/>
          </a:xfrm>
          <a:prstGeom prst="rect">
            <a:avLst/>
          </a:prstGeom>
          <a:blipFill dpi="0" rotWithShape="1">
            <a:blip r:embed="rId3"/>
            <a:srcRect/>
            <a:stretch>
              <a:fillRect/>
            </a:stretch>
          </a:blipFill>
        </p:spPr>
      </p:pic>
      <p:sp>
        <p:nvSpPr>
          <p:cNvPr id="2" name="タイトル 1"/>
          <p:cNvSpPr>
            <a:spLocks noGrp="1"/>
          </p:cNvSpPr>
          <p:nvPr>
            <p:ph type="ctrTitle"/>
          </p:nvPr>
        </p:nvSpPr>
        <p:spPr>
          <a:xfrm>
            <a:off x="251520" y="1858516"/>
            <a:ext cx="8640960" cy="1440159"/>
          </a:xfrm>
        </p:spPr>
        <p:txBody>
          <a:bodyPr anchor="b"/>
          <a:lstStyle>
            <a:lvl1pPr algn="l">
              <a:defRPr b="1"/>
            </a:lvl1pPr>
          </a:lstStyle>
          <a:p>
            <a:r>
              <a:rPr kumimoji="1" lang="ja-JP" altLang="en-US" dirty="0" smtClean="0"/>
              <a:t>マスター タイトルの書式設定</a:t>
            </a:r>
            <a:endParaRPr kumimoji="1" lang="ja-JP" altLang="en-US" dirty="0"/>
          </a:p>
        </p:txBody>
      </p:sp>
      <p:sp>
        <p:nvSpPr>
          <p:cNvPr id="3" name="サブタイトル 2"/>
          <p:cNvSpPr>
            <a:spLocks noGrp="1"/>
          </p:cNvSpPr>
          <p:nvPr>
            <p:ph type="subTitle" idx="1"/>
          </p:nvPr>
        </p:nvSpPr>
        <p:spPr>
          <a:xfrm>
            <a:off x="251520" y="3284984"/>
            <a:ext cx="8640960" cy="1080120"/>
          </a:xfrm>
        </p:spPr>
        <p:txBody>
          <a:bodyPr anchor="t"/>
          <a:lstStyle>
            <a:lvl1pPr marL="0" indent="0" algn="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smtClean="0"/>
              <a:t>マスター サブタイトルの書式設定</a:t>
            </a:r>
            <a:endParaRPr kumimoji="1" lang="ja-JP" altLang="en-US" dirty="0"/>
          </a:p>
        </p:txBody>
      </p:sp>
    </p:spTree>
    <p:extLst>
      <p:ext uri="{BB962C8B-B14F-4D97-AF65-F5344CB8AC3E}">
        <p14:creationId xmlns:p14="http://schemas.microsoft.com/office/powerpoint/2010/main" val="10799538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dirty="0"/>
          </a:p>
        </p:txBody>
      </p:sp>
      <p:sp>
        <p:nvSpPr>
          <p:cNvPr id="6" name="フッター プレースホルダー 5"/>
          <p:cNvSpPr>
            <a:spLocks noGrp="1"/>
          </p:cNvSpPr>
          <p:nvPr>
            <p:ph type="ftr" sz="quarter" idx="11"/>
          </p:nvPr>
        </p:nvSpPr>
        <p:spPr/>
        <p:txBody>
          <a:bodyPr/>
          <a:lstStyle/>
          <a:p>
            <a:r>
              <a:rPr kumimoji="1" lang="en-US" altLang="ja-JP" dirty="0" smtClean="0"/>
              <a:t>&lt;#&gt;</a:t>
            </a:r>
            <a:endParaRPr kumimoji="1" lang="ja-JP" altLang="en-US" dirty="0"/>
          </a:p>
        </p:txBody>
      </p:sp>
      <p:sp>
        <p:nvSpPr>
          <p:cNvPr id="7" name="スライド番号プレースホルダー 6"/>
          <p:cNvSpPr>
            <a:spLocks noGrp="1"/>
          </p:cNvSpPr>
          <p:nvPr>
            <p:ph type="sldNum" sz="quarter" idx="12"/>
          </p:nvPr>
        </p:nvSpPr>
        <p:spPr/>
        <p:txBody>
          <a:bodyPr/>
          <a:lstStyle/>
          <a:p>
            <a:fld id="{67DE3D54-0EB6-4AAE-90D4-3C6A4DC41577}" type="slidenum">
              <a:rPr kumimoji="1" lang="ja-JP" altLang="en-US" smtClean="0"/>
              <a:t>‹#›</a:t>
            </a:fld>
            <a:endParaRPr kumimoji="1" lang="ja-JP" altLang="en-US" dirty="0"/>
          </a:p>
        </p:txBody>
      </p:sp>
    </p:spTree>
    <p:extLst>
      <p:ext uri="{BB962C8B-B14F-4D97-AF65-F5344CB8AC3E}">
        <p14:creationId xmlns:p14="http://schemas.microsoft.com/office/powerpoint/2010/main" val="102549705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dirty="0"/>
          </a:p>
        </p:txBody>
      </p:sp>
      <p:sp>
        <p:nvSpPr>
          <p:cNvPr id="6" name="フッター プレースホルダー 5"/>
          <p:cNvSpPr>
            <a:spLocks noGrp="1"/>
          </p:cNvSpPr>
          <p:nvPr>
            <p:ph type="ftr" sz="quarter" idx="11"/>
          </p:nvPr>
        </p:nvSpPr>
        <p:spPr/>
        <p:txBody>
          <a:bodyPr/>
          <a:lstStyle/>
          <a:p>
            <a:r>
              <a:rPr kumimoji="1" lang="en-US" altLang="ja-JP" dirty="0" smtClean="0"/>
              <a:t>&lt;#&gt;</a:t>
            </a:r>
            <a:endParaRPr kumimoji="1" lang="ja-JP" altLang="en-US" dirty="0"/>
          </a:p>
        </p:txBody>
      </p:sp>
      <p:sp>
        <p:nvSpPr>
          <p:cNvPr id="7" name="スライド番号プレースホルダー 6"/>
          <p:cNvSpPr>
            <a:spLocks noGrp="1"/>
          </p:cNvSpPr>
          <p:nvPr>
            <p:ph type="sldNum" sz="quarter" idx="12"/>
          </p:nvPr>
        </p:nvSpPr>
        <p:spPr/>
        <p:txBody>
          <a:bodyPr/>
          <a:lstStyle/>
          <a:p>
            <a:fld id="{67DE3D54-0EB6-4AAE-90D4-3C6A4DC41577}" type="slidenum">
              <a:rPr kumimoji="1" lang="ja-JP" altLang="en-US" smtClean="0"/>
              <a:t>‹#›</a:t>
            </a:fld>
            <a:endParaRPr kumimoji="1" lang="ja-JP" altLang="en-US" dirty="0"/>
          </a:p>
        </p:txBody>
      </p:sp>
    </p:spTree>
    <p:extLst>
      <p:ext uri="{BB962C8B-B14F-4D97-AF65-F5344CB8AC3E}">
        <p14:creationId xmlns:p14="http://schemas.microsoft.com/office/powerpoint/2010/main" val="417138240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dirty="0" smtClean="0"/>
              <a:t>&lt;#&gt;</a:t>
            </a:r>
            <a:endParaRPr kumimoji="1" lang="ja-JP" altLang="en-US" dirty="0"/>
          </a:p>
        </p:txBody>
      </p:sp>
      <p:sp>
        <p:nvSpPr>
          <p:cNvPr id="6" name="スライド番号プレースホルダー 5"/>
          <p:cNvSpPr>
            <a:spLocks noGrp="1"/>
          </p:cNvSpPr>
          <p:nvPr>
            <p:ph type="sldNum" sz="quarter" idx="12"/>
          </p:nvPr>
        </p:nvSpPr>
        <p:spPr/>
        <p:txBody>
          <a:bodyPr/>
          <a:lstStyle/>
          <a:p>
            <a:fld id="{67DE3D54-0EB6-4AAE-90D4-3C6A4DC41577}" type="slidenum">
              <a:rPr kumimoji="1" lang="ja-JP" altLang="en-US" smtClean="0"/>
              <a:t>‹#›</a:t>
            </a:fld>
            <a:endParaRPr kumimoji="1" lang="ja-JP" altLang="en-US" dirty="0"/>
          </a:p>
        </p:txBody>
      </p:sp>
    </p:spTree>
    <p:extLst>
      <p:ext uri="{BB962C8B-B14F-4D97-AF65-F5344CB8AC3E}">
        <p14:creationId xmlns:p14="http://schemas.microsoft.com/office/powerpoint/2010/main" val="276942771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dirty="0" smtClean="0"/>
              <a:t>&lt;#&gt;</a:t>
            </a:r>
            <a:endParaRPr kumimoji="1" lang="ja-JP" altLang="en-US" dirty="0"/>
          </a:p>
        </p:txBody>
      </p:sp>
      <p:sp>
        <p:nvSpPr>
          <p:cNvPr id="6" name="スライド番号プレースホルダー 5"/>
          <p:cNvSpPr>
            <a:spLocks noGrp="1"/>
          </p:cNvSpPr>
          <p:nvPr>
            <p:ph type="sldNum" sz="quarter" idx="12"/>
          </p:nvPr>
        </p:nvSpPr>
        <p:spPr/>
        <p:txBody>
          <a:bodyPr/>
          <a:lstStyle/>
          <a:p>
            <a:fld id="{67DE3D54-0EB6-4AAE-90D4-3C6A4DC41577}" type="slidenum">
              <a:rPr kumimoji="1" lang="ja-JP" altLang="en-US" smtClean="0"/>
              <a:t>‹#›</a:t>
            </a:fld>
            <a:endParaRPr kumimoji="1" lang="ja-JP" altLang="en-US" dirty="0"/>
          </a:p>
        </p:txBody>
      </p:sp>
    </p:spTree>
    <p:extLst>
      <p:ext uri="{BB962C8B-B14F-4D97-AF65-F5344CB8AC3E}">
        <p14:creationId xmlns:p14="http://schemas.microsoft.com/office/powerpoint/2010/main" val="50164394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10"/>
          </p:nvPr>
        </p:nvSpPr>
        <p:spPr/>
        <p:txBody>
          <a:bodyPr/>
          <a:lstStyle/>
          <a:p>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dirty="0" smtClean="0"/>
              <a:t>&lt;#&gt;</a:t>
            </a:r>
            <a:endParaRPr kumimoji="1" lang="ja-JP" altLang="en-US" dirty="0"/>
          </a:p>
        </p:txBody>
      </p:sp>
      <p:sp>
        <p:nvSpPr>
          <p:cNvPr id="6" name="スライド番号プレースホルダー 5"/>
          <p:cNvSpPr>
            <a:spLocks noGrp="1"/>
          </p:cNvSpPr>
          <p:nvPr>
            <p:ph type="sldNum" sz="quarter" idx="12"/>
          </p:nvPr>
        </p:nvSpPr>
        <p:spPr/>
        <p:txBody>
          <a:bodyPr/>
          <a:lstStyle/>
          <a:p>
            <a:fld id="{67DE3D54-0EB6-4AAE-90D4-3C6A4DC41577}" type="slidenum">
              <a:rPr kumimoji="1" lang="ja-JP" altLang="en-US" smtClean="0"/>
              <a:t>‹#›</a:t>
            </a:fld>
            <a:endParaRPr kumimoji="1" lang="ja-JP" altLang="en-US" dirty="0"/>
          </a:p>
        </p:txBody>
      </p:sp>
    </p:spTree>
    <p:extLst>
      <p:ext uri="{BB962C8B-B14F-4D97-AF65-F5344CB8AC3E}">
        <p14:creationId xmlns:p14="http://schemas.microsoft.com/office/powerpoint/2010/main" val="105079187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dirty="0" smtClean="0"/>
              <a:t>&lt;#&gt;</a:t>
            </a:r>
            <a:endParaRPr kumimoji="1" lang="ja-JP" altLang="en-US" dirty="0"/>
          </a:p>
        </p:txBody>
      </p:sp>
      <p:sp>
        <p:nvSpPr>
          <p:cNvPr id="6" name="スライド番号プレースホルダー 5"/>
          <p:cNvSpPr>
            <a:spLocks noGrp="1"/>
          </p:cNvSpPr>
          <p:nvPr>
            <p:ph type="sldNum" sz="quarter" idx="12"/>
          </p:nvPr>
        </p:nvSpPr>
        <p:spPr/>
        <p:txBody>
          <a:bodyPr/>
          <a:lstStyle/>
          <a:p>
            <a:fld id="{67DE3D54-0EB6-4AAE-90D4-3C6A4DC41577}" type="slidenum">
              <a:rPr kumimoji="1" lang="ja-JP" altLang="en-US" smtClean="0"/>
              <a:t>‹#›</a:t>
            </a:fld>
            <a:endParaRPr kumimoji="1" lang="ja-JP" altLang="en-US" dirty="0"/>
          </a:p>
        </p:txBody>
      </p:sp>
    </p:spTree>
    <p:extLst>
      <p:ext uri="{BB962C8B-B14F-4D97-AF65-F5344CB8AC3E}">
        <p14:creationId xmlns:p14="http://schemas.microsoft.com/office/powerpoint/2010/main" val="69072783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endParaRPr kumimoji="1" lang="ja-JP" altLang="en-US" dirty="0"/>
          </a:p>
        </p:txBody>
      </p:sp>
      <p:sp>
        <p:nvSpPr>
          <p:cNvPr id="6" name="フッター プレースホルダー 5"/>
          <p:cNvSpPr>
            <a:spLocks noGrp="1"/>
          </p:cNvSpPr>
          <p:nvPr>
            <p:ph type="ftr" sz="quarter" idx="11"/>
          </p:nvPr>
        </p:nvSpPr>
        <p:spPr/>
        <p:txBody>
          <a:bodyPr/>
          <a:lstStyle/>
          <a:p>
            <a:r>
              <a:rPr kumimoji="1" lang="en-US" altLang="ja-JP" dirty="0" smtClean="0"/>
              <a:t>&lt;#&gt;</a:t>
            </a:r>
            <a:endParaRPr kumimoji="1" lang="ja-JP" altLang="en-US" dirty="0"/>
          </a:p>
        </p:txBody>
      </p:sp>
      <p:sp>
        <p:nvSpPr>
          <p:cNvPr id="7" name="スライド番号プレースホルダー 6"/>
          <p:cNvSpPr>
            <a:spLocks noGrp="1"/>
          </p:cNvSpPr>
          <p:nvPr>
            <p:ph type="sldNum" sz="quarter" idx="12"/>
          </p:nvPr>
        </p:nvSpPr>
        <p:spPr/>
        <p:txBody>
          <a:bodyPr/>
          <a:lstStyle/>
          <a:p>
            <a:fld id="{67DE3D54-0EB6-4AAE-90D4-3C6A4DC41577}" type="slidenum">
              <a:rPr kumimoji="1" lang="ja-JP" altLang="en-US" smtClean="0"/>
              <a:t>‹#›</a:t>
            </a:fld>
            <a:endParaRPr kumimoji="1" lang="ja-JP" altLang="en-US" dirty="0"/>
          </a:p>
        </p:txBody>
      </p:sp>
    </p:spTree>
    <p:extLst>
      <p:ext uri="{BB962C8B-B14F-4D97-AF65-F5344CB8AC3E}">
        <p14:creationId xmlns:p14="http://schemas.microsoft.com/office/powerpoint/2010/main" val="204741703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endParaRPr kumimoji="1" lang="ja-JP" altLang="en-US" dirty="0"/>
          </a:p>
        </p:txBody>
      </p:sp>
      <p:sp>
        <p:nvSpPr>
          <p:cNvPr id="8" name="フッター プレースホルダー 7"/>
          <p:cNvSpPr>
            <a:spLocks noGrp="1"/>
          </p:cNvSpPr>
          <p:nvPr>
            <p:ph type="ftr" sz="quarter" idx="11"/>
          </p:nvPr>
        </p:nvSpPr>
        <p:spPr/>
        <p:txBody>
          <a:bodyPr/>
          <a:lstStyle/>
          <a:p>
            <a:r>
              <a:rPr kumimoji="1" lang="en-US" altLang="ja-JP" dirty="0" smtClean="0"/>
              <a:t>&lt;#&gt;</a:t>
            </a:r>
            <a:endParaRPr kumimoji="1" lang="ja-JP" altLang="en-US" dirty="0"/>
          </a:p>
        </p:txBody>
      </p:sp>
      <p:sp>
        <p:nvSpPr>
          <p:cNvPr id="9" name="スライド番号プレースホルダー 8"/>
          <p:cNvSpPr>
            <a:spLocks noGrp="1"/>
          </p:cNvSpPr>
          <p:nvPr>
            <p:ph type="sldNum" sz="quarter" idx="12"/>
          </p:nvPr>
        </p:nvSpPr>
        <p:spPr/>
        <p:txBody>
          <a:bodyPr/>
          <a:lstStyle/>
          <a:p>
            <a:fld id="{67DE3D54-0EB6-4AAE-90D4-3C6A4DC41577}" type="slidenum">
              <a:rPr kumimoji="1" lang="ja-JP" altLang="en-US" smtClean="0"/>
              <a:t>‹#›</a:t>
            </a:fld>
            <a:endParaRPr kumimoji="1" lang="ja-JP" altLang="en-US" dirty="0"/>
          </a:p>
        </p:txBody>
      </p:sp>
    </p:spTree>
    <p:extLst>
      <p:ext uri="{BB962C8B-B14F-4D97-AF65-F5344CB8AC3E}">
        <p14:creationId xmlns:p14="http://schemas.microsoft.com/office/powerpoint/2010/main" val="184736745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7" name="正方形/長方形 6"/>
          <p:cNvSpPr/>
          <p:nvPr userDrawn="1"/>
        </p:nvSpPr>
        <p:spPr>
          <a:xfrm>
            <a:off x="0" y="0"/>
            <a:ext cx="1260000" cy="6858000"/>
          </a:xfrm>
          <a:prstGeom prst="rect">
            <a:avLst/>
          </a:prstGeom>
          <a:solidFill>
            <a:srgbClr val="0065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タイトル 1"/>
          <p:cNvSpPr>
            <a:spLocks noGrp="1"/>
          </p:cNvSpPr>
          <p:nvPr>
            <p:ph type="title"/>
          </p:nvPr>
        </p:nvSpPr>
        <p:spPr>
          <a:xfrm>
            <a:off x="1260000" y="0"/>
            <a:ext cx="7884000" cy="836712"/>
          </a:xfrm>
        </p:spPr>
        <p:txBody>
          <a:bodyPr anchor="b">
            <a:normAutofit/>
          </a:bodyPr>
          <a:lstStyle>
            <a:lvl1pPr algn="l">
              <a:defRPr sz="2800" b="1">
                <a:solidFill>
                  <a:schemeClr val="tx1"/>
                </a:solidFill>
              </a:defRPr>
            </a:lvl1pPr>
          </a:lstStyle>
          <a:p>
            <a:r>
              <a:rPr kumimoji="1" lang="ja-JP" altLang="en-US" dirty="0" smtClean="0"/>
              <a:t>マスター タイトルの書式設定</a:t>
            </a:r>
            <a:endParaRPr kumimoji="1" lang="ja-JP" altLang="en-US" dirty="0"/>
          </a:p>
        </p:txBody>
      </p:sp>
      <p:sp>
        <p:nvSpPr>
          <p:cNvPr id="10" name="スライド番号プレースホルダー 9"/>
          <p:cNvSpPr>
            <a:spLocks noGrp="1"/>
          </p:cNvSpPr>
          <p:nvPr>
            <p:ph type="sldNum" sz="quarter" idx="12"/>
          </p:nvPr>
        </p:nvSpPr>
        <p:spPr>
          <a:xfrm>
            <a:off x="6732240" y="6381368"/>
            <a:ext cx="2133600" cy="360000"/>
          </a:xfrm>
        </p:spPr>
        <p:txBody>
          <a:bodyPr/>
          <a:lstStyle>
            <a:lvl1pPr>
              <a:defRPr sz="1600">
                <a:solidFill>
                  <a:schemeClr val="tx1"/>
                </a:solidFill>
              </a:defRPr>
            </a:lvl1pPr>
          </a:lstStyle>
          <a:p>
            <a:fld id="{67DE3D54-0EB6-4AAE-90D4-3C6A4DC41577}" type="slidenum">
              <a:rPr lang="ja-JP" altLang="en-US" smtClean="0"/>
              <a:pPr/>
              <a:t>‹#›</a:t>
            </a:fld>
            <a:endParaRPr lang="ja-JP" altLang="en-US" dirty="0"/>
          </a:p>
        </p:txBody>
      </p:sp>
      <p:pic>
        <p:nvPicPr>
          <p:cNvPr id="5" name="図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31640" y="6381368"/>
            <a:ext cx="1032787" cy="360000"/>
          </a:xfrm>
          <a:prstGeom prst="rect">
            <a:avLst/>
          </a:prstGeom>
          <a:blipFill dpi="0" rotWithShape="1">
            <a:blip r:embed="rId3"/>
            <a:srcRect/>
            <a:stretch>
              <a:fillRect/>
            </a:stretch>
          </a:blipFill>
        </p:spPr>
      </p:pic>
      <p:sp>
        <p:nvSpPr>
          <p:cNvPr id="8" name="テキスト プレースホルダー 7"/>
          <p:cNvSpPr>
            <a:spLocks noGrp="1"/>
          </p:cNvSpPr>
          <p:nvPr>
            <p:ph type="body" sz="quarter" idx="13"/>
          </p:nvPr>
        </p:nvSpPr>
        <p:spPr>
          <a:xfrm>
            <a:off x="1691680" y="1268760"/>
            <a:ext cx="7200800" cy="5112608"/>
          </a:xfrm>
        </p:spPr>
        <p:txBody>
          <a:bodyPr/>
          <a:lstStyle>
            <a:lvl1pPr marL="571500" indent="-571500">
              <a:spcBef>
                <a:spcPts val="0"/>
              </a:spcBef>
              <a:spcAft>
                <a:spcPts val="1800"/>
              </a:spcAft>
              <a:buFont typeface="Wingdings" panose="05000000000000000000" pitchFamily="2" charset="2"/>
              <a:buChar char="l"/>
              <a:defRPr sz="3600"/>
            </a:lvl1pPr>
            <a:lvl2pPr>
              <a:spcBef>
                <a:spcPts val="0"/>
              </a:spcBef>
              <a:spcAft>
                <a:spcPts val="1800"/>
              </a:spcAft>
              <a:defRPr/>
            </a:lvl2pPr>
            <a:lvl3pPr>
              <a:spcBef>
                <a:spcPts val="0"/>
              </a:spcBef>
              <a:spcAft>
                <a:spcPts val="1800"/>
              </a:spcAft>
              <a:defRPr/>
            </a:lvl3pPr>
            <a:lvl4pPr>
              <a:spcBef>
                <a:spcPts val="0"/>
              </a:spcBef>
              <a:spcAft>
                <a:spcPts val="1800"/>
              </a:spcAft>
              <a:defRPr/>
            </a:lvl4pPr>
            <a:lvl5pPr>
              <a:spcBef>
                <a:spcPts val="0"/>
              </a:spcBef>
              <a:spcAft>
                <a:spcPts val="1800"/>
              </a:spcAft>
              <a:defRPr/>
            </a:lvl5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Tree>
    <p:extLst>
      <p:ext uri="{BB962C8B-B14F-4D97-AF65-F5344CB8AC3E}">
        <p14:creationId xmlns:p14="http://schemas.microsoft.com/office/powerpoint/2010/main" val="61614973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タイトルのみ">
    <p:spTree>
      <p:nvGrpSpPr>
        <p:cNvPr id="1" name=""/>
        <p:cNvGrpSpPr/>
        <p:nvPr/>
      </p:nvGrpSpPr>
      <p:grpSpPr>
        <a:xfrm>
          <a:off x="0" y="0"/>
          <a:ext cx="0" cy="0"/>
          <a:chOff x="0" y="0"/>
          <a:chExt cx="0" cy="0"/>
        </a:xfrm>
      </p:grpSpPr>
      <p:sp>
        <p:nvSpPr>
          <p:cNvPr id="7" name="正方形/長方形 6"/>
          <p:cNvSpPr/>
          <p:nvPr userDrawn="1"/>
        </p:nvSpPr>
        <p:spPr>
          <a:xfrm>
            <a:off x="0" y="0"/>
            <a:ext cx="1260000" cy="6858000"/>
          </a:xfrm>
          <a:prstGeom prst="rect">
            <a:avLst/>
          </a:prstGeom>
          <a:solidFill>
            <a:srgbClr val="0065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スライド番号プレースホルダー 9"/>
          <p:cNvSpPr>
            <a:spLocks noGrp="1"/>
          </p:cNvSpPr>
          <p:nvPr>
            <p:ph type="sldNum" sz="quarter" idx="12"/>
          </p:nvPr>
        </p:nvSpPr>
        <p:spPr>
          <a:xfrm>
            <a:off x="6732240" y="6381368"/>
            <a:ext cx="2133600" cy="360000"/>
          </a:xfrm>
        </p:spPr>
        <p:txBody>
          <a:bodyPr/>
          <a:lstStyle>
            <a:lvl1pPr>
              <a:defRPr sz="1600">
                <a:solidFill>
                  <a:schemeClr val="tx1"/>
                </a:solidFill>
              </a:defRPr>
            </a:lvl1pPr>
          </a:lstStyle>
          <a:p>
            <a:fld id="{67DE3D54-0EB6-4AAE-90D4-3C6A4DC41577}" type="slidenum">
              <a:rPr lang="ja-JP" altLang="en-US" smtClean="0"/>
              <a:pPr/>
              <a:t>‹#›</a:t>
            </a:fld>
            <a:endParaRPr lang="ja-JP" altLang="en-US" dirty="0"/>
          </a:p>
        </p:txBody>
      </p:sp>
      <p:pic>
        <p:nvPicPr>
          <p:cNvPr id="5" name="図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31640" y="6381368"/>
            <a:ext cx="1032787" cy="360000"/>
          </a:xfrm>
          <a:prstGeom prst="rect">
            <a:avLst/>
          </a:prstGeom>
          <a:blipFill dpi="0" rotWithShape="1">
            <a:blip r:embed="rId3"/>
            <a:srcRect/>
            <a:stretch>
              <a:fillRect/>
            </a:stretch>
          </a:blipFill>
        </p:spPr>
      </p:pic>
      <p:sp>
        <p:nvSpPr>
          <p:cNvPr id="6" name="タイトル 5"/>
          <p:cNvSpPr>
            <a:spLocks noGrp="1"/>
          </p:cNvSpPr>
          <p:nvPr>
            <p:ph type="title"/>
          </p:nvPr>
        </p:nvSpPr>
        <p:spPr>
          <a:xfrm>
            <a:off x="1260000" y="2790056"/>
            <a:ext cx="7632480" cy="1359024"/>
          </a:xfrm>
        </p:spPr>
        <p:txBody>
          <a:bodyPr/>
          <a:lstStyle>
            <a:lvl1pPr algn="l">
              <a:defRPr b="1"/>
            </a:lvl1pPr>
          </a:lstStyle>
          <a:p>
            <a:r>
              <a:rPr kumimoji="1" lang="ja-JP" altLang="en-US" smtClean="0"/>
              <a:t>マスター タイトルの書式設定</a:t>
            </a:r>
            <a:endParaRPr kumimoji="1" lang="ja-JP" altLang="en-US"/>
          </a:p>
        </p:txBody>
      </p:sp>
      <p:sp>
        <p:nvSpPr>
          <p:cNvPr id="13" name="テキスト プレースホルダー 12"/>
          <p:cNvSpPr>
            <a:spLocks noGrp="1"/>
          </p:cNvSpPr>
          <p:nvPr>
            <p:ph type="body" sz="quarter" idx="13"/>
          </p:nvPr>
        </p:nvSpPr>
        <p:spPr>
          <a:xfrm>
            <a:off x="1260000" y="1268412"/>
            <a:ext cx="7632480" cy="1512515"/>
          </a:xfrm>
        </p:spPr>
        <p:txBody>
          <a:bodyPr anchor="b">
            <a:normAutofit/>
          </a:bodyPr>
          <a:lstStyle>
            <a:lvl1pPr marL="0" indent="0">
              <a:buNone/>
              <a:defRPr sz="2800">
                <a:solidFill>
                  <a:srgbClr val="898989"/>
                </a:solidFill>
              </a:defRPr>
            </a:lvl1pPr>
          </a:lstStyle>
          <a:p>
            <a:pPr lvl="0"/>
            <a:r>
              <a:rPr kumimoji="1" lang="ja-JP" altLang="en-US" dirty="0" smtClean="0"/>
              <a:t>マスター テキストの書式設定</a:t>
            </a:r>
            <a:endParaRPr kumimoji="1" lang="ja-JP" altLang="en-US" dirty="0"/>
          </a:p>
        </p:txBody>
      </p:sp>
    </p:spTree>
    <p:extLst>
      <p:ext uri="{BB962C8B-B14F-4D97-AF65-F5344CB8AC3E}">
        <p14:creationId xmlns:p14="http://schemas.microsoft.com/office/powerpoint/2010/main" val="362385389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1_タイトルのみ">
    <p:spTree>
      <p:nvGrpSpPr>
        <p:cNvPr id="1" name=""/>
        <p:cNvGrpSpPr/>
        <p:nvPr/>
      </p:nvGrpSpPr>
      <p:grpSpPr>
        <a:xfrm>
          <a:off x="0" y="0"/>
          <a:ext cx="0" cy="0"/>
          <a:chOff x="0" y="0"/>
          <a:chExt cx="0" cy="0"/>
        </a:xfrm>
      </p:grpSpPr>
      <p:sp>
        <p:nvSpPr>
          <p:cNvPr id="7" name="正方形/長方形 6"/>
          <p:cNvSpPr/>
          <p:nvPr userDrawn="1"/>
        </p:nvSpPr>
        <p:spPr>
          <a:xfrm>
            <a:off x="0" y="0"/>
            <a:ext cx="9144000" cy="836712"/>
          </a:xfrm>
          <a:prstGeom prst="rect">
            <a:avLst/>
          </a:prstGeom>
          <a:solidFill>
            <a:srgbClr val="0065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タイトル 1"/>
          <p:cNvSpPr>
            <a:spLocks noGrp="1"/>
          </p:cNvSpPr>
          <p:nvPr>
            <p:ph type="title"/>
          </p:nvPr>
        </p:nvSpPr>
        <p:spPr>
          <a:xfrm>
            <a:off x="0" y="0"/>
            <a:ext cx="9144000" cy="836712"/>
          </a:xfrm>
        </p:spPr>
        <p:txBody>
          <a:bodyPr anchor="b">
            <a:normAutofit/>
          </a:bodyPr>
          <a:lstStyle>
            <a:lvl1pPr algn="l">
              <a:defRPr sz="2800" b="1">
                <a:solidFill>
                  <a:schemeClr val="bg1"/>
                </a:solidFill>
              </a:defRPr>
            </a:lvl1pPr>
          </a:lstStyle>
          <a:p>
            <a:r>
              <a:rPr kumimoji="1" lang="ja-JP" altLang="en-US" dirty="0" smtClean="0"/>
              <a:t>マスター タイトルの書式設定</a:t>
            </a:r>
            <a:endParaRPr kumimoji="1" lang="ja-JP" altLang="en-US" dirty="0"/>
          </a:p>
        </p:txBody>
      </p:sp>
      <p:sp>
        <p:nvSpPr>
          <p:cNvPr id="10" name="スライド番号プレースホルダー 9"/>
          <p:cNvSpPr>
            <a:spLocks noGrp="1"/>
          </p:cNvSpPr>
          <p:nvPr>
            <p:ph type="sldNum" sz="quarter" idx="12"/>
          </p:nvPr>
        </p:nvSpPr>
        <p:spPr>
          <a:xfrm>
            <a:off x="6732240" y="6381368"/>
            <a:ext cx="2133600" cy="360000"/>
          </a:xfrm>
        </p:spPr>
        <p:txBody>
          <a:bodyPr/>
          <a:lstStyle>
            <a:lvl1pPr>
              <a:defRPr sz="1600">
                <a:solidFill>
                  <a:schemeClr val="tx1"/>
                </a:solidFill>
              </a:defRPr>
            </a:lvl1pPr>
          </a:lstStyle>
          <a:p>
            <a:fld id="{67DE3D54-0EB6-4AAE-90D4-3C6A4DC41577}" type="slidenum">
              <a:rPr lang="ja-JP" altLang="en-US" smtClean="0"/>
              <a:pPr/>
              <a:t>‹#›</a:t>
            </a:fld>
            <a:endParaRPr lang="ja-JP" altLang="en-US" dirty="0"/>
          </a:p>
        </p:txBody>
      </p:sp>
      <p:pic>
        <p:nvPicPr>
          <p:cNvPr id="5" name="図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1520" y="6381368"/>
            <a:ext cx="1032787" cy="360000"/>
          </a:xfrm>
          <a:prstGeom prst="rect">
            <a:avLst/>
          </a:prstGeom>
          <a:blipFill dpi="0" rotWithShape="1">
            <a:blip r:embed="rId3"/>
            <a:srcRect/>
            <a:stretch>
              <a:fillRect/>
            </a:stretch>
          </a:blipFill>
        </p:spPr>
      </p:pic>
    </p:spTree>
    <p:extLst>
      <p:ext uri="{BB962C8B-B14F-4D97-AF65-F5344CB8AC3E}">
        <p14:creationId xmlns:p14="http://schemas.microsoft.com/office/powerpoint/2010/main" val="69360885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732240" y="6381368"/>
            <a:ext cx="2133600" cy="360000"/>
          </a:xfrm>
        </p:spPr>
        <p:txBody>
          <a:bodyPr/>
          <a:lstStyle>
            <a:lvl1pPr>
              <a:defRPr sz="1600">
                <a:solidFill>
                  <a:schemeClr val="tx1"/>
                </a:solidFill>
              </a:defRPr>
            </a:lvl1pPr>
          </a:lstStyle>
          <a:p>
            <a:fld id="{67DE3D54-0EB6-4AAE-90D4-3C6A4DC41577}" type="slidenum">
              <a:rPr lang="ja-JP" altLang="en-US" smtClean="0"/>
              <a:pPr/>
              <a:t>‹#›</a:t>
            </a:fld>
            <a:endParaRPr lang="ja-JP" altLang="en-US" dirty="0"/>
          </a:p>
        </p:txBody>
      </p:sp>
      <p:pic>
        <p:nvPicPr>
          <p:cNvPr id="3" name="図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1520" y="6381368"/>
            <a:ext cx="1032787" cy="360000"/>
          </a:xfrm>
          <a:prstGeom prst="rect">
            <a:avLst/>
          </a:prstGeom>
          <a:blipFill dpi="0" rotWithShape="1">
            <a:blip r:embed="rId3"/>
            <a:srcRect/>
            <a:stretch>
              <a:fillRect/>
            </a:stretch>
          </a:blipFill>
        </p:spPr>
      </p:pic>
    </p:spTree>
    <p:extLst>
      <p:ext uri="{BB962C8B-B14F-4D97-AF65-F5344CB8AC3E}">
        <p14:creationId xmlns:p14="http://schemas.microsoft.com/office/powerpoint/2010/main" val="389650369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dirty="0" smtClean="0"/>
              <a:t>&lt;#&gt;</a:t>
            </a:r>
            <a:endParaRPr kumimoji="1" lang="ja-JP" altLang="en-US" dirty="0"/>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DE3D54-0EB6-4AAE-90D4-3C6A4DC41577}" type="slidenum">
              <a:rPr kumimoji="1" lang="ja-JP" altLang="en-US" smtClean="0"/>
              <a:t>‹#›</a:t>
            </a:fld>
            <a:endParaRPr kumimoji="1" lang="ja-JP" altLang="en-US" dirty="0"/>
          </a:p>
        </p:txBody>
      </p:sp>
    </p:spTree>
    <p:extLst>
      <p:ext uri="{BB962C8B-B14F-4D97-AF65-F5344CB8AC3E}">
        <p14:creationId xmlns:p14="http://schemas.microsoft.com/office/powerpoint/2010/main" val="6136569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1" r:id="rId7"/>
    <p:sldLayoutId id="2147483660" r:id="rId8"/>
    <p:sldLayoutId id="2147483655" r:id="rId9"/>
    <p:sldLayoutId id="2147483656" r:id="rId10"/>
    <p:sldLayoutId id="2147483657" r:id="rId11"/>
    <p:sldLayoutId id="2147483658" r:id="rId12"/>
    <p:sldLayoutId id="2147483659" r:id="rId13"/>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lang="ja-JP" altLang="en-US" sz="4000" dirty="0"/>
              <a:t>訪問系サービス事業所が報酬請求に使用するシステムのサービスコード修正</a:t>
            </a:r>
            <a:r>
              <a:rPr lang="ja-JP" altLang="en-US" sz="4000" dirty="0" smtClean="0"/>
              <a:t>に</a:t>
            </a:r>
            <a:r>
              <a:rPr lang="en-US" altLang="ja-JP" sz="4000" dirty="0" smtClean="0"/>
              <a:t/>
            </a:r>
            <a:br>
              <a:rPr lang="en-US" altLang="ja-JP" sz="4000" dirty="0" smtClean="0"/>
            </a:br>
            <a:r>
              <a:rPr lang="ja-JP" altLang="en-US" sz="4000" dirty="0" smtClean="0"/>
              <a:t>伴う</a:t>
            </a:r>
            <a:r>
              <a:rPr lang="ja-JP" altLang="en-US" sz="4000" dirty="0"/>
              <a:t>支払額の調整について</a:t>
            </a:r>
            <a:endParaRPr kumimoji="1" lang="ja-JP" altLang="en-US" sz="4000" dirty="0"/>
          </a:p>
        </p:txBody>
      </p:sp>
      <p:sp>
        <p:nvSpPr>
          <p:cNvPr id="4" name="テキスト ボックス 3"/>
          <p:cNvSpPr txBox="1"/>
          <p:nvPr/>
        </p:nvSpPr>
        <p:spPr>
          <a:xfrm>
            <a:off x="1913509" y="6039893"/>
            <a:ext cx="6955750" cy="461665"/>
          </a:xfrm>
          <a:prstGeom prst="rect">
            <a:avLst/>
          </a:prstGeom>
          <a:noFill/>
        </p:spPr>
        <p:txBody>
          <a:bodyPr wrap="none" rtlCol="0">
            <a:spAutoFit/>
          </a:bodyPr>
          <a:lstStyle/>
          <a:p>
            <a:pPr algn="r"/>
            <a:r>
              <a:rPr kumimoji="1" lang="ja-JP" altLang="en-US" sz="2400" dirty="0" smtClean="0">
                <a:solidFill>
                  <a:schemeClr val="bg1"/>
                </a:solidFill>
              </a:rPr>
              <a:t>浜松市健康福祉部障害保健</a:t>
            </a:r>
            <a:r>
              <a:rPr kumimoji="1" lang="ja-JP" altLang="en-US" sz="2400" dirty="0" smtClean="0">
                <a:solidFill>
                  <a:schemeClr val="bg1"/>
                </a:solidFill>
              </a:rPr>
              <a:t>福祉課　給付</a:t>
            </a:r>
            <a:r>
              <a:rPr kumimoji="1" lang="ja-JP" altLang="en-US" sz="2400" dirty="0" smtClean="0">
                <a:solidFill>
                  <a:schemeClr val="bg1"/>
                </a:solidFill>
              </a:rPr>
              <a:t>グループ</a:t>
            </a:r>
            <a:endParaRPr kumimoji="1" lang="ja-JP" altLang="en-US" sz="2400" dirty="0">
              <a:solidFill>
                <a:schemeClr val="bg1"/>
              </a:solidFill>
            </a:endParaRPr>
          </a:p>
        </p:txBody>
      </p:sp>
      <p:sp>
        <p:nvSpPr>
          <p:cNvPr id="5" name="テキスト ボックス 4"/>
          <p:cNvSpPr txBox="1"/>
          <p:nvPr/>
        </p:nvSpPr>
        <p:spPr>
          <a:xfrm>
            <a:off x="6031623" y="5517232"/>
            <a:ext cx="2837635" cy="461665"/>
          </a:xfrm>
          <a:prstGeom prst="rect">
            <a:avLst/>
          </a:prstGeom>
          <a:noFill/>
        </p:spPr>
        <p:txBody>
          <a:bodyPr wrap="none" rtlCol="0">
            <a:spAutoFit/>
          </a:bodyPr>
          <a:lstStyle/>
          <a:p>
            <a:pPr algn="r"/>
            <a:r>
              <a:rPr kumimoji="1" lang="ja-JP" altLang="en-US" sz="2400" dirty="0" smtClean="0">
                <a:solidFill>
                  <a:schemeClr val="bg1"/>
                </a:solidFill>
              </a:rPr>
              <a:t>令和</a:t>
            </a:r>
            <a:r>
              <a:rPr lang="en-US" altLang="ja-JP" sz="2400" dirty="0" smtClean="0">
                <a:solidFill>
                  <a:schemeClr val="bg1"/>
                </a:solidFill>
              </a:rPr>
              <a:t>6</a:t>
            </a:r>
            <a:r>
              <a:rPr lang="ja-JP" altLang="en-US" sz="2400" dirty="0" smtClean="0">
                <a:solidFill>
                  <a:schemeClr val="bg1"/>
                </a:solidFill>
              </a:rPr>
              <a:t>年度集団指導</a:t>
            </a:r>
            <a:endParaRPr kumimoji="1" lang="ja-JP" altLang="en-US" sz="2400" dirty="0">
              <a:solidFill>
                <a:schemeClr val="bg1"/>
              </a:solidFill>
            </a:endParaRPr>
          </a:p>
        </p:txBody>
      </p:sp>
    </p:spTree>
    <p:extLst>
      <p:ext uri="{BB962C8B-B14F-4D97-AF65-F5344CB8AC3E}">
        <p14:creationId xmlns:p14="http://schemas.microsoft.com/office/powerpoint/2010/main" val="4073973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500" dirty="0" smtClean="0"/>
              <a:t>　訪問系サービスコード</a:t>
            </a:r>
            <a:r>
              <a:rPr lang="ja-JP" altLang="en-US" sz="2500" dirty="0"/>
              <a:t>修正</a:t>
            </a:r>
            <a:r>
              <a:rPr lang="ja-JP" altLang="en-US" sz="2500" dirty="0" smtClean="0"/>
              <a:t>に伴う</a:t>
            </a:r>
            <a:r>
              <a:rPr lang="ja-JP" altLang="en-US" sz="2500" dirty="0"/>
              <a:t>支払額の調整について</a:t>
            </a:r>
            <a:endParaRPr kumimoji="1" lang="ja-JP" altLang="en-US" sz="2500" dirty="0"/>
          </a:p>
        </p:txBody>
      </p:sp>
      <p:sp>
        <p:nvSpPr>
          <p:cNvPr id="3" name="スライド番号プレースホルダー 2"/>
          <p:cNvSpPr>
            <a:spLocks noGrp="1"/>
          </p:cNvSpPr>
          <p:nvPr>
            <p:ph type="sldNum" sz="quarter" idx="12"/>
          </p:nvPr>
        </p:nvSpPr>
        <p:spPr/>
        <p:txBody>
          <a:bodyPr/>
          <a:lstStyle/>
          <a:p>
            <a:fld id="{67DE3D54-0EB6-4AAE-90D4-3C6A4DC41577}" type="slidenum">
              <a:rPr lang="ja-JP" altLang="en-US" smtClean="0"/>
              <a:pPr/>
              <a:t>2</a:t>
            </a:fld>
            <a:endParaRPr lang="ja-JP" altLang="en-US" dirty="0"/>
          </a:p>
        </p:txBody>
      </p:sp>
      <p:sp>
        <p:nvSpPr>
          <p:cNvPr id="8" name="テキスト ボックス 7"/>
          <p:cNvSpPr txBox="1"/>
          <p:nvPr/>
        </p:nvSpPr>
        <p:spPr>
          <a:xfrm>
            <a:off x="229269" y="1323209"/>
            <a:ext cx="8802410" cy="4401205"/>
          </a:xfrm>
          <a:prstGeom prst="rect">
            <a:avLst/>
          </a:prstGeom>
          <a:noFill/>
        </p:spPr>
        <p:txBody>
          <a:bodyPr wrap="none" rtlCol="0">
            <a:spAutoFit/>
          </a:bodyPr>
          <a:lstStyle/>
          <a:p>
            <a:r>
              <a:rPr lang="ja-JP" altLang="en-US" sz="2800" dirty="0"/>
              <a:t>■</a:t>
            </a:r>
            <a:r>
              <a:rPr lang="ja-JP" altLang="en-US" sz="2800" dirty="0" smtClean="0"/>
              <a:t>概要</a:t>
            </a:r>
            <a:endParaRPr kumimoji="1" lang="en-US" altLang="ja-JP" sz="2800" dirty="0" smtClean="0"/>
          </a:p>
          <a:p>
            <a:r>
              <a:rPr lang="ja-JP" altLang="en-US" sz="2800" dirty="0" smtClean="0"/>
              <a:t>　令和</a:t>
            </a:r>
            <a:r>
              <a:rPr lang="en-US" altLang="ja-JP" sz="2800" dirty="0" smtClean="0"/>
              <a:t>6</a:t>
            </a:r>
            <a:r>
              <a:rPr lang="ja-JP" altLang="en-US" sz="2800" dirty="0" smtClean="0"/>
              <a:t>年</a:t>
            </a:r>
            <a:r>
              <a:rPr lang="en-US" altLang="ja-JP" sz="2800" dirty="0"/>
              <a:t>4</a:t>
            </a:r>
            <a:r>
              <a:rPr lang="ja-JP" altLang="en-US" sz="2800" dirty="0" smtClean="0"/>
              <a:t>月以降、訪問系サービス事業の報酬請求</a:t>
            </a:r>
            <a:endParaRPr lang="en-US" altLang="ja-JP" sz="2800" dirty="0" smtClean="0"/>
          </a:p>
          <a:p>
            <a:r>
              <a:rPr lang="ja-JP" altLang="en-US" sz="2800" dirty="0"/>
              <a:t>　及び</a:t>
            </a:r>
            <a:r>
              <a:rPr lang="ja-JP" altLang="en-US" sz="2800" dirty="0" smtClean="0"/>
              <a:t>支払額が、告示の単位</a:t>
            </a:r>
            <a:r>
              <a:rPr lang="ja-JP" altLang="en-US" sz="2800" dirty="0"/>
              <a:t>に</a:t>
            </a:r>
            <a:r>
              <a:rPr lang="ja-JP" altLang="en-US" sz="2800" dirty="0" smtClean="0"/>
              <a:t>対して過不足が生じて</a:t>
            </a:r>
            <a:endParaRPr lang="en-US" altLang="ja-JP" sz="2800" dirty="0" smtClean="0"/>
          </a:p>
          <a:p>
            <a:r>
              <a:rPr lang="ja-JP" altLang="en-US" sz="2800" dirty="0"/>
              <a:t>　</a:t>
            </a:r>
            <a:r>
              <a:rPr lang="ja-JP" altLang="en-US" sz="2800" dirty="0" smtClean="0"/>
              <a:t>いる。</a:t>
            </a:r>
            <a:r>
              <a:rPr lang="ja-JP" altLang="en-US" sz="2800" dirty="0"/>
              <a:t>　</a:t>
            </a:r>
            <a:endParaRPr lang="en-US" altLang="ja-JP" sz="2800" dirty="0" smtClean="0"/>
          </a:p>
          <a:p>
            <a:endParaRPr lang="en-US" altLang="ja-JP" sz="2800" dirty="0"/>
          </a:p>
          <a:p>
            <a:r>
              <a:rPr kumimoji="1" lang="ja-JP" altLang="en-US" sz="2800" dirty="0" smtClean="0"/>
              <a:t>■原因</a:t>
            </a:r>
            <a:endParaRPr kumimoji="1" lang="en-US" altLang="ja-JP" sz="2800" dirty="0" smtClean="0"/>
          </a:p>
          <a:p>
            <a:r>
              <a:rPr lang="ja-JP" altLang="en-US" sz="2800" dirty="0"/>
              <a:t>　</a:t>
            </a:r>
            <a:r>
              <a:rPr lang="ja-JP" altLang="en-US" sz="2800" dirty="0" smtClean="0"/>
              <a:t>令和</a:t>
            </a:r>
            <a:r>
              <a:rPr lang="en-US" altLang="ja-JP" sz="2800" dirty="0" smtClean="0"/>
              <a:t>6</a:t>
            </a:r>
            <a:r>
              <a:rPr lang="ja-JP" altLang="en-US" sz="2800" dirty="0" smtClean="0"/>
              <a:t>年</a:t>
            </a:r>
            <a:r>
              <a:rPr lang="en-US" altLang="ja-JP" sz="2800" dirty="0" smtClean="0"/>
              <a:t>4</a:t>
            </a:r>
            <a:r>
              <a:rPr lang="ja-JP" altLang="en-US" sz="2800" dirty="0" smtClean="0"/>
              <a:t>月以降、訪問系サービス事業所</a:t>
            </a:r>
            <a:r>
              <a:rPr lang="ja-JP" altLang="en-US" sz="2800" dirty="0" smtClean="0"/>
              <a:t>が報酬</a:t>
            </a:r>
            <a:endParaRPr lang="en-US" altLang="ja-JP" sz="2800" dirty="0" smtClean="0"/>
          </a:p>
          <a:p>
            <a:r>
              <a:rPr lang="ja-JP" altLang="en-US" sz="2800" dirty="0"/>
              <a:t>　</a:t>
            </a:r>
            <a:r>
              <a:rPr lang="ja-JP" altLang="en-US" sz="2800" dirty="0" smtClean="0"/>
              <a:t>請求に使用する</a:t>
            </a:r>
            <a:r>
              <a:rPr lang="ja-JP" altLang="en-US" sz="2800" dirty="0" smtClean="0"/>
              <a:t>システムの介護給付費等</a:t>
            </a:r>
            <a:r>
              <a:rPr lang="ja-JP" altLang="en-US" sz="2800" dirty="0" smtClean="0"/>
              <a:t>単位数</a:t>
            </a:r>
            <a:endParaRPr lang="en-US" altLang="ja-JP" sz="2800" dirty="0" smtClean="0"/>
          </a:p>
          <a:p>
            <a:r>
              <a:rPr lang="ja-JP" altLang="en-US" sz="2800" dirty="0"/>
              <a:t>　</a:t>
            </a:r>
            <a:r>
              <a:rPr lang="ja-JP" altLang="en-US" sz="2800" dirty="0" smtClean="0"/>
              <a:t>サービスコードが</a:t>
            </a:r>
            <a:r>
              <a:rPr lang="ja-JP" altLang="en-US" sz="2800" dirty="0" smtClean="0"/>
              <a:t>、報酬告示の単位数とは</a:t>
            </a:r>
            <a:r>
              <a:rPr lang="ja-JP" altLang="en-US" sz="2800" dirty="0" smtClean="0"/>
              <a:t>一部</a:t>
            </a:r>
            <a:endParaRPr lang="en-US" altLang="ja-JP" sz="2800" dirty="0" smtClean="0"/>
          </a:p>
          <a:p>
            <a:r>
              <a:rPr lang="ja-JP" altLang="en-US" sz="2800" dirty="0"/>
              <a:t>　</a:t>
            </a:r>
            <a:r>
              <a:rPr lang="ja-JP" altLang="en-US" sz="2800" dirty="0" smtClean="0"/>
              <a:t>異なる</a:t>
            </a:r>
            <a:r>
              <a:rPr lang="ja-JP" altLang="en-US" sz="2800" dirty="0" smtClean="0"/>
              <a:t>設定と</a:t>
            </a:r>
            <a:r>
              <a:rPr lang="ja-JP" altLang="en-US" sz="2800" dirty="0" smtClean="0"/>
              <a:t>なっていた</a:t>
            </a:r>
            <a:r>
              <a:rPr lang="ja-JP" altLang="en-US" sz="2800" dirty="0" smtClean="0"/>
              <a:t>こと。</a:t>
            </a:r>
            <a:endParaRPr kumimoji="1" lang="en-US" altLang="ja-JP" sz="2800" dirty="0" smtClean="0"/>
          </a:p>
        </p:txBody>
      </p:sp>
    </p:spTree>
    <p:extLst>
      <p:ext uri="{BB962C8B-B14F-4D97-AF65-F5344CB8AC3E}">
        <p14:creationId xmlns:p14="http://schemas.microsoft.com/office/powerpoint/2010/main" val="23068868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83" y="0"/>
            <a:ext cx="9144000" cy="836712"/>
          </a:xfrm>
        </p:spPr>
        <p:txBody>
          <a:bodyPr>
            <a:normAutofit fontScale="90000"/>
          </a:bodyPr>
          <a:lstStyle/>
          <a:p>
            <a:r>
              <a:rPr kumimoji="1" lang="ja-JP" altLang="en-US" dirty="0" smtClean="0"/>
              <a:t>　</a:t>
            </a:r>
            <a:r>
              <a:rPr lang="ja-JP" altLang="en-US" dirty="0"/>
              <a:t>訪問系サービスコード修正に伴う支払額の調整について</a:t>
            </a:r>
            <a:endParaRPr kumimoji="1" lang="ja-JP" altLang="en-US" dirty="0"/>
          </a:p>
        </p:txBody>
      </p:sp>
      <p:sp>
        <p:nvSpPr>
          <p:cNvPr id="3" name="スライド番号プレースホルダー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DE3D54-0EB6-4AAE-90D4-3C6A4DC41577}" type="slidenum">
              <a:rPr kumimoji="1" lang="ja-JP" altLang="en-US" sz="1600" b="0" i="0" u="none" strike="noStrike" kern="1200" cap="none" spc="0" normalizeH="0" baseline="0" noProof="0" smtClean="0">
                <a:ln>
                  <a:noFill/>
                </a:ln>
                <a:solidFill>
                  <a:prstClr val="black"/>
                </a:solidFill>
                <a:effectLst/>
                <a:uLnTx/>
                <a:uFillTx/>
                <a:latin typeface="メイリオ"/>
                <a:ea typeface="メイリオ"/>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600" b="0" i="0" u="none" strike="noStrike" kern="1200" cap="none" spc="0" normalizeH="0" baseline="0" noProof="0" dirty="0">
              <a:ln>
                <a:noFill/>
              </a:ln>
              <a:solidFill>
                <a:prstClr val="black"/>
              </a:solidFill>
              <a:effectLst/>
              <a:uLnTx/>
              <a:uFillTx/>
              <a:latin typeface="メイリオ"/>
              <a:ea typeface="メイリオ"/>
              <a:cs typeface="+mn-cs"/>
            </a:endParaRPr>
          </a:p>
        </p:txBody>
      </p:sp>
      <p:sp>
        <p:nvSpPr>
          <p:cNvPr id="8" name="テキスト ボックス 7"/>
          <p:cNvSpPr txBox="1"/>
          <p:nvPr/>
        </p:nvSpPr>
        <p:spPr>
          <a:xfrm>
            <a:off x="229269" y="1323209"/>
            <a:ext cx="8084264" cy="440120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smtClean="0">
                <a:ln>
                  <a:noFill/>
                </a:ln>
                <a:solidFill>
                  <a:prstClr val="black"/>
                </a:solidFill>
                <a:effectLst/>
                <a:uLnTx/>
                <a:uFillTx/>
                <a:latin typeface="メイリオ"/>
                <a:ea typeface="メイリオ"/>
                <a:cs typeface="+mn-cs"/>
              </a:rPr>
              <a:t>■該当サービス</a:t>
            </a:r>
            <a:endParaRPr kumimoji="1" lang="en-US" altLang="ja-JP" sz="2800" b="0" i="0" u="none" strike="noStrike" kern="1200" cap="none" spc="0" normalizeH="0" baseline="0" noProof="0" dirty="0" smtClean="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smtClean="0">
                <a:ln>
                  <a:noFill/>
                </a:ln>
                <a:solidFill>
                  <a:prstClr val="black"/>
                </a:solidFill>
                <a:effectLst/>
                <a:uLnTx/>
                <a:uFillTx/>
                <a:latin typeface="メイリオ"/>
                <a:ea typeface="メイリオ"/>
                <a:cs typeface="+mn-cs"/>
              </a:rPr>
              <a:t>　</a:t>
            </a:r>
            <a:r>
              <a:rPr lang="ja-JP" altLang="en-US" sz="2800" dirty="0" smtClean="0">
                <a:solidFill>
                  <a:prstClr val="black"/>
                </a:solidFill>
                <a:latin typeface="メイリオ"/>
                <a:ea typeface="メイリオ"/>
              </a:rPr>
              <a:t>・居宅介護</a:t>
            </a:r>
            <a:endParaRPr lang="en-US" altLang="ja-JP" sz="2800" dirty="0" smtClean="0">
              <a:solidFill>
                <a:prstClr val="black"/>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メイリオ"/>
                <a:ea typeface="メイリオ"/>
                <a:cs typeface="+mn-cs"/>
              </a:rPr>
              <a:t>　</a:t>
            </a:r>
            <a:r>
              <a:rPr kumimoji="1" lang="ja-JP" altLang="en-US" sz="2800" b="0" i="0" u="none" strike="noStrike" kern="1200" cap="none" spc="0" normalizeH="0" baseline="0" noProof="0" dirty="0" smtClean="0">
                <a:ln>
                  <a:noFill/>
                </a:ln>
                <a:solidFill>
                  <a:prstClr val="black"/>
                </a:solidFill>
                <a:effectLst/>
                <a:uLnTx/>
                <a:uFillTx/>
                <a:latin typeface="メイリオ"/>
                <a:ea typeface="メイリオ"/>
                <a:cs typeface="+mn-cs"/>
              </a:rPr>
              <a:t>・重度訪問介護</a:t>
            </a:r>
            <a:endParaRPr kumimoji="1" lang="en-US" altLang="ja-JP" sz="2800" b="0" i="0" u="none" strike="noStrike" kern="1200" cap="none" spc="0" normalizeH="0" baseline="0" noProof="0" dirty="0" smtClean="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800" dirty="0">
                <a:solidFill>
                  <a:prstClr val="black"/>
                </a:solidFill>
                <a:latin typeface="メイリオ"/>
                <a:ea typeface="メイリオ"/>
              </a:rPr>
              <a:t>　</a:t>
            </a:r>
            <a:r>
              <a:rPr lang="ja-JP" altLang="en-US" sz="2800" dirty="0" smtClean="0">
                <a:solidFill>
                  <a:prstClr val="black"/>
                </a:solidFill>
                <a:latin typeface="メイリオ"/>
                <a:ea typeface="メイリオ"/>
              </a:rPr>
              <a:t>・同行援護</a:t>
            </a:r>
            <a:endParaRPr lang="en-US" altLang="ja-JP" sz="2800" dirty="0" smtClean="0">
              <a:solidFill>
                <a:prstClr val="black"/>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メイリオ"/>
                <a:ea typeface="メイリオ"/>
                <a:cs typeface="+mn-cs"/>
              </a:rPr>
              <a:t>　</a:t>
            </a:r>
            <a:r>
              <a:rPr kumimoji="1" lang="ja-JP" altLang="en-US" sz="2800" b="0" i="0" u="none" strike="noStrike" kern="1200" cap="none" spc="0" normalizeH="0" baseline="0" noProof="0" dirty="0" smtClean="0">
                <a:ln>
                  <a:noFill/>
                </a:ln>
                <a:solidFill>
                  <a:prstClr val="black"/>
                </a:solidFill>
                <a:effectLst/>
                <a:uLnTx/>
                <a:uFillTx/>
                <a:latin typeface="メイリオ"/>
                <a:ea typeface="メイリオ"/>
                <a:cs typeface="+mn-cs"/>
              </a:rPr>
              <a:t>・重度障害者等包括支援</a:t>
            </a:r>
            <a:endParaRPr kumimoji="1" lang="en-US" altLang="ja-JP" sz="2800" b="0" i="0" u="none" strike="noStrike" kern="1200" cap="none" spc="0" normalizeH="0" baseline="0" noProof="0" dirty="0" smtClean="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smtClean="0">
                <a:ln>
                  <a:noFill/>
                </a:ln>
                <a:solidFill>
                  <a:prstClr val="black"/>
                </a:solidFill>
                <a:effectLst/>
                <a:uLnTx/>
                <a:uFillTx/>
                <a:latin typeface="メイリオ"/>
                <a:ea typeface="メイリオ"/>
                <a:cs typeface="+mn-cs"/>
              </a:rPr>
              <a:t>■主な内容</a:t>
            </a:r>
            <a:endParaRPr kumimoji="1" lang="en-US" altLang="ja-JP" sz="2800" b="0" i="0" u="none" strike="noStrike" kern="1200" cap="none" spc="0" normalizeH="0" baseline="0" noProof="0" dirty="0" smtClean="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メイリオ"/>
                <a:ea typeface="メイリオ"/>
                <a:cs typeface="+mn-cs"/>
              </a:rPr>
              <a:t>　</a:t>
            </a:r>
            <a:r>
              <a:rPr kumimoji="1" lang="ja-JP" altLang="en-US" sz="2800" b="0" i="0" u="none" strike="noStrike" kern="1200" cap="none" spc="0" normalizeH="0" baseline="0" noProof="0" dirty="0" smtClean="0">
                <a:ln>
                  <a:noFill/>
                </a:ln>
                <a:solidFill>
                  <a:prstClr val="black"/>
                </a:solidFill>
                <a:effectLst/>
                <a:uLnTx/>
                <a:uFillTx/>
                <a:latin typeface="メイリオ"/>
                <a:ea typeface="メイリオ"/>
                <a:cs typeface="+mn-cs"/>
              </a:rPr>
              <a:t>サービス提供時間が長時間の場合に、サービス</a:t>
            </a:r>
            <a:endParaRPr kumimoji="1" lang="en-US" altLang="ja-JP" sz="2800" b="0" i="0" u="none" strike="noStrike" kern="1200" cap="none" spc="0" normalizeH="0" baseline="0" noProof="0" dirty="0" smtClean="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800" dirty="0">
                <a:solidFill>
                  <a:prstClr val="black"/>
                </a:solidFill>
                <a:latin typeface="メイリオ"/>
                <a:ea typeface="メイリオ"/>
              </a:rPr>
              <a:t>　</a:t>
            </a:r>
            <a:r>
              <a:rPr kumimoji="1" lang="ja-JP" altLang="en-US" sz="2800" b="0" i="0" u="none" strike="noStrike" kern="1200" cap="none" spc="0" normalizeH="0" baseline="0" noProof="0" dirty="0" smtClean="0">
                <a:ln>
                  <a:noFill/>
                </a:ln>
                <a:solidFill>
                  <a:prstClr val="black"/>
                </a:solidFill>
                <a:effectLst/>
                <a:uLnTx/>
                <a:uFillTx/>
                <a:latin typeface="メイリオ"/>
                <a:ea typeface="メイリオ"/>
                <a:cs typeface="+mn-cs"/>
              </a:rPr>
              <a:t>コード上、報酬の基本単位に１～１１単位の差</a:t>
            </a:r>
            <a:endParaRPr kumimoji="1" lang="en-US" altLang="ja-JP" sz="2800" b="0" i="0" u="none" strike="noStrike" kern="1200" cap="none" spc="0" normalizeH="0" baseline="0" noProof="0" dirty="0" smtClean="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800" dirty="0">
                <a:solidFill>
                  <a:prstClr val="black"/>
                </a:solidFill>
                <a:latin typeface="メイリオ"/>
                <a:ea typeface="メイリオ"/>
              </a:rPr>
              <a:t>　</a:t>
            </a:r>
            <a:r>
              <a:rPr kumimoji="1" lang="ja-JP" altLang="en-US" sz="2800" b="0" i="0" u="none" strike="noStrike" kern="1200" cap="none" spc="0" normalizeH="0" baseline="0" noProof="0" dirty="0" smtClean="0">
                <a:ln>
                  <a:noFill/>
                </a:ln>
                <a:solidFill>
                  <a:prstClr val="black"/>
                </a:solidFill>
                <a:effectLst/>
                <a:uLnTx/>
                <a:uFillTx/>
                <a:latin typeface="メイリオ"/>
                <a:ea typeface="メイリオ"/>
                <a:cs typeface="+mn-cs"/>
              </a:rPr>
              <a:t>が生じている。</a:t>
            </a:r>
            <a:endParaRPr kumimoji="1" lang="en-US" altLang="ja-JP" sz="2800" b="0" i="0" u="none" strike="noStrike" kern="1200" cap="none" spc="0" normalizeH="0" baseline="0" noProof="0" dirty="0" smtClean="0">
              <a:ln>
                <a:noFill/>
              </a:ln>
              <a:solidFill>
                <a:prstClr val="black"/>
              </a:solidFill>
              <a:effectLst/>
              <a:uLnTx/>
              <a:uFillTx/>
              <a:latin typeface="メイリオ"/>
              <a:ea typeface="メイリオ"/>
              <a:cs typeface="+mn-cs"/>
            </a:endParaRPr>
          </a:p>
        </p:txBody>
      </p:sp>
    </p:spTree>
    <p:extLst>
      <p:ext uri="{BB962C8B-B14F-4D97-AF65-F5344CB8AC3E}">
        <p14:creationId xmlns:p14="http://schemas.microsoft.com/office/powerpoint/2010/main" val="1114869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83" y="0"/>
            <a:ext cx="9144000" cy="836712"/>
          </a:xfrm>
        </p:spPr>
        <p:txBody>
          <a:bodyPr>
            <a:normAutofit fontScale="90000"/>
          </a:bodyPr>
          <a:lstStyle/>
          <a:p>
            <a:r>
              <a:rPr kumimoji="1" lang="ja-JP" altLang="en-US" dirty="0" smtClean="0"/>
              <a:t>　</a:t>
            </a:r>
            <a:r>
              <a:rPr lang="ja-JP" altLang="en-US" dirty="0"/>
              <a:t>訪問系サービスコード修正に伴う支払額の調整について</a:t>
            </a:r>
            <a:endParaRPr kumimoji="1" lang="ja-JP" altLang="en-US" dirty="0"/>
          </a:p>
        </p:txBody>
      </p:sp>
      <p:sp>
        <p:nvSpPr>
          <p:cNvPr id="3" name="スライド番号プレースホルダー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DE3D54-0EB6-4AAE-90D4-3C6A4DC41577}" type="slidenum">
              <a:rPr kumimoji="1" lang="ja-JP" altLang="en-US" sz="1600" b="0" i="0" u="none" strike="noStrike" kern="1200" cap="none" spc="0" normalizeH="0" baseline="0" noProof="0" smtClean="0">
                <a:ln>
                  <a:noFill/>
                </a:ln>
                <a:solidFill>
                  <a:prstClr val="black"/>
                </a:solidFill>
                <a:effectLst/>
                <a:uLnTx/>
                <a:uFillTx/>
                <a:latin typeface="メイリオ"/>
                <a:ea typeface="メイリオ"/>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600" b="0" i="0" u="none" strike="noStrike" kern="1200" cap="none" spc="0" normalizeH="0" baseline="0" noProof="0" dirty="0">
              <a:ln>
                <a:noFill/>
              </a:ln>
              <a:solidFill>
                <a:prstClr val="black"/>
              </a:solidFill>
              <a:effectLst/>
              <a:uLnTx/>
              <a:uFillTx/>
              <a:latin typeface="メイリオ"/>
              <a:ea typeface="メイリオ"/>
              <a:cs typeface="+mn-cs"/>
            </a:endParaRPr>
          </a:p>
        </p:txBody>
      </p:sp>
      <p:sp>
        <p:nvSpPr>
          <p:cNvPr id="8" name="テキスト ボックス 7"/>
          <p:cNvSpPr txBox="1"/>
          <p:nvPr/>
        </p:nvSpPr>
        <p:spPr>
          <a:xfrm>
            <a:off x="229269" y="1323209"/>
            <a:ext cx="8529899" cy="569386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smtClean="0">
                <a:ln>
                  <a:noFill/>
                </a:ln>
                <a:solidFill>
                  <a:prstClr val="black"/>
                </a:solidFill>
                <a:effectLst/>
                <a:uLnTx/>
                <a:uFillTx/>
                <a:latin typeface="メイリオ"/>
                <a:ea typeface="メイリオ"/>
                <a:cs typeface="+mn-cs"/>
              </a:rPr>
              <a:t>■支払額の調整方法</a:t>
            </a:r>
            <a:endParaRPr kumimoji="1" lang="en-US" altLang="ja-JP" sz="2800" b="0" i="0" u="none" strike="noStrike" kern="1200" cap="none" spc="0" normalizeH="0" baseline="0" noProof="0" dirty="0" smtClean="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800" dirty="0" smtClean="0">
                <a:solidFill>
                  <a:prstClr val="black"/>
                </a:solidFill>
                <a:latin typeface="メイリオ"/>
                <a:ea typeface="メイリオ"/>
              </a:rPr>
              <a:t>　サービスコード適応誤りによる差額を</a:t>
            </a:r>
            <a:endParaRPr lang="en-US" altLang="ja-JP" sz="2800" dirty="0" smtClean="0">
              <a:solidFill>
                <a:prstClr val="black"/>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800" dirty="0" smtClean="0">
                <a:solidFill>
                  <a:prstClr val="black"/>
                </a:solidFill>
                <a:latin typeface="メイリオ"/>
                <a:ea typeface="メイリオ"/>
              </a:rPr>
              <a:t>　以下の方法で調整する。</a:t>
            </a:r>
            <a:endParaRPr lang="en-US" altLang="ja-JP" sz="2800" dirty="0" smtClean="0">
              <a:solidFill>
                <a:prstClr val="black"/>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2800" dirty="0">
              <a:solidFill>
                <a:prstClr val="black"/>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800" dirty="0" smtClean="0">
                <a:solidFill>
                  <a:prstClr val="black"/>
                </a:solidFill>
                <a:latin typeface="メイリオ"/>
                <a:ea typeface="メイリオ"/>
              </a:rPr>
              <a:t>　（請求不足額）</a:t>
            </a:r>
            <a:endParaRPr lang="en-US" altLang="ja-JP" sz="2800" dirty="0" smtClean="0">
              <a:solidFill>
                <a:prstClr val="black"/>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800" dirty="0">
                <a:solidFill>
                  <a:prstClr val="black"/>
                </a:solidFill>
                <a:latin typeface="メイリオ"/>
                <a:ea typeface="メイリオ"/>
              </a:rPr>
              <a:t>　</a:t>
            </a:r>
            <a:r>
              <a:rPr lang="ja-JP" altLang="en-US" sz="2800" dirty="0" smtClean="0">
                <a:solidFill>
                  <a:prstClr val="black"/>
                </a:solidFill>
                <a:latin typeface="メイリオ"/>
                <a:ea typeface="メイリオ"/>
              </a:rPr>
              <a:t>令和</a:t>
            </a:r>
            <a:r>
              <a:rPr lang="en-US" altLang="ja-JP" sz="2800" dirty="0" smtClean="0">
                <a:solidFill>
                  <a:prstClr val="black"/>
                </a:solidFill>
                <a:latin typeface="メイリオ"/>
                <a:ea typeface="メイリオ"/>
              </a:rPr>
              <a:t>7</a:t>
            </a:r>
            <a:r>
              <a:rPr lang="ja-JP" altLang="en-US" sz="2800" dirty="0" smtClean="0">
                <a:solidFill>
                  <a:prstClr val="black"/>
                </a:solidFill>
                <a:latin typeface="メイリオ"/>
                <a:ea typeface="メイリオ"/>
              </a:rPr>
              <a:t>年</a:t>
            </a:r>
            <a:r>
              <a:rPr lang="en-US" altLang="ja-JP" sz="2800" dirty="0" smtClean="0">
                <a:solidFill>
                  <a:prstClr val="black"/>
                </a:solidFill>
                <a:latin typeface="メイリオ"/>
                <a:ea typeface="メイリオ"/>
              </a:rPr>
              <a:t>7</a:t>
            </a:r>
            <a:r>
              <a:rPr lang="ja-JP" altLang="en-US" sz="2800" dirty="0" smtClean="0">
                <a:solidFill>
                  <a:prstClr val="black"/>
                </a:solidFill>
                <a:latin typeface="メイリオ"/>
                <a:ea typeface="メイリオ"/>
              </a:rPr>
              <a:t>月の請求時に差額のみを請求する専用の</a:t>
            </a:r>
            <a:endParaRPr lang="en-US" altLang="ja-JP" sz="2800" dirty="0" smtClean="0">
              <a:solidFill>
                <a:prstClr val="black"/>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800" dirty="0">
                <a:solidFill>
                  <a:prstClr val="black"/>
                </a:solidFill>
                <a:latin typeface="メイリオ"/>
                <a:ea typeface="メイリオ"/>
              </a:rPr>
              <a:t>　</a:t>
            </a:r>
            <a:r>
              <a:rPr lang="ja-JP" altLang="en-US" sz="2800" dirty="0" smtClean="0">
                <a:solidFill>
                  <a:prstClr val="black"/>
                </a:solidFill>
                <a:latin typeface="メイリオ"/>
                <a:ea typeface="メイリオ"/>
              </a:rPr>
              <a:t>サービスコードを用いて請求</a:t>
            </a:r>
            <a:endParaRPr lang="en-US" altLang="ja-JP" sz="2800" dirty="0" smtClean="0">
              <a:solidFill>
                <a:prstClr val="black"/>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2800" dirty="0">
              <a:solidFill>
                <a:prstClr val="black"/>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800" dirty="0" smtClean="0">
                <a:solidFill>
                  <a:prstClr val="black"/>
                </a:solidFill>
                <a:latin typeface="メイリオ"/>
                <a:ea typeface="メイリオ"/>
              </a:rPr>
              <a:t>　（請求過大分）</a:t>
            </a:r>
            <a:endParaRPr lang="en-US" altLang="ja-JP" sz="2800" dirty="0" smtClean="0">
              <a:solidFill>
                <a:prstClr val="black"/>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800" dirty="0">
                <a:solidFill>
                  <a:prstClr val="black"/>
                </a:solidFill>
                <a:latin typeface="メイリオ"/>
                <a:ea typeface="メイリオ"/>
              </a:rPr>
              <a:t>　</a:t>
            </a:r>
            <a:r>
              <a:rPr lang="ja-JP" altLang="en-US" sz="2800" dirty="0" smtClean="0">
                <a:solidFill>
                  <a:prstClr val="black"/>
                </a:solidFill>
                <a:latin typeface="メイリオ"/>
                <a:ea typeface="メイリオ"/>
              </a:rPr>
              <a:t>令和</a:t>
            </a:r>
            <a:r>
              <a:rPr lang="en-US" altLang="ja-JP" sz="2800" dirty="0" smtClean="0">
                <a:solidFill>
                  <a:prstClr val="black"/>
                </a:solidFill>
                <a:latin typeface="メイリオ"/>
                <a:ea typeface="メイリオ"/>
              </a:rPr>
              <a:t>7</a:t>
            </a:r>
            <a:r>
              <a:rPr lang="ja-JP" altLang="en-US" sz="2800" dirty="0" smtClean="0">
                <a:solidFill>
                  <a:prstClr val="black"/>
                </a:solidFill>
                <a:latin typeface="メイリオ"/>
                <a:ea typeface="メイリオ"/>
              </a:rPr>
              <a:t>年</a:t>
            </a:r>
            <a:r>
              <a:rPr lang="en-US" altLang="ja-JP" sz="2800" dirty="0" smtClean="0">
                <a:solidFill>
                  <a:prstClr val="black"/>
                </a:solidFill>
                <a:latin typeface="メイリオ"/>
                <a:ea typeface="メイリオ"/>
              </a:rPr>
              <a:t>7</a:t>
            </a:r>
            <a:r>
              <a:rPr lang="ja-JP" altLang="en-US" sz="2800" dirty="0" smtClean="0">
                <a:solidFill>
                  <a:prstClr val="black"/>
                </a:solidFill>
                <a:latin typeface="メイリオ"/>
                <a:ea typeface="メイリオ"/>
              </a:rPr>
              <a:t>月に支払い予定額から過大受取分を</a:t>
            </a:r>
            <a:endParaRPr lang="en-US" altLang="ja-JP" sz="2800" dirty="0" smtClean="0">
              <a:solidFill>
                <a:prstClr val="black"/>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800" dirty="0">
                <a:solidFill>
                  <a:prstClr val="black"/>
                </a:solidFill>
                <a:latin typeface="メイリオ"/>
                <a:ea typeface="メイリオ"/>
              </a:rPr>
              <a:t>　</a:t>
            </a:r>
            <a:r>
              <a:rPr lang="ja-JP" altLang="en-US" sz="2800" dirty="0" smtClean="0">
                <a:solidFill>
                  <a:prstClr val="black"/>
                </a:solidFill>
                <a:latin typeface="メイリオ"/>
                <a:ea typeface="メイリオ"/>
              </a:rPr>
              <a:t>差し引いた報酬額を支払い</a:t>
            </a:r>
            <a:endParaRPr lang="en-US" altLang="ja-JP" sz="2800" dirty="0" smtClean="0">
              <a:solidFill>
                <a:prstClr val="black"/>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2800" dirty="0">
              <a:solidFill>
                <a:prstClr val="black"/>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b="0" i="0" u="none" strike="noStrike" kern="1200" cap="none" spc="0" normalizeH="0" baseline="0" noProof="0" dirty="0" smtClean="0">
              <a:ln>
                <a:noFill/>
              </a:ln>
              <a:solidFill>
                <a:prstClr val="black"/>
              </a:solidFill>
              <a:effectLst/>
              <a:uLnTx/>
              <a:uFillTx/>
              <a:latin typeface="メイリオ"/>
              <a:ea typeface="メイリオ"/>
              <a:cs typeface="+mn-cs"/>
            </a:endParaRPr>
          </a:p>
        </p:txBody>
      </p:sp>
    </p:spTree>
    <p:extLst>
      <p:ext uri="{BB962C8B-B14F-4D97-AF65-F5344CB8AC3E}">
        <p14:creationId xmlns:p14="http://schemas.microsoft.com/office/powerpoint/2010/main" val="19317377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　差額の調整スケジュール</a:t>
            </a:r>
            <a:endParaRPr kumimoji="1" lang="ja-JP" altLang="en-US" dirty="0"/>
          </a:p>
        </p:txBody>
      </p:sp>
      <p:sp>
        <p:nvSpPr>
          <p:cNvPr id="3" name="スライド番号プレースホルダー 2"/>
          <p:cNvSpPr>
            <a:spLocks noGrp="1"/>
          </p:cNvSpPr>
          <p:nvPr>
            <p:ph type="sldNum" sz="quarter" idx="12"/>
          </p:nvPr>
        </p:nvSpPr>
        <p:spPr/>
        <p:txBody>
          <a:bodyPr/>
          <a:lstStyle/>
          <a:p>
            <a:fld id="{67DE3D54-0EB6-4AAE-90D4-3C6A4DC41577}" type="slidenum">
              <a:rPr lang="ja-JP" altLang="en-US" smtClean="0"/>
              <a:pPr/>
              <a:t>5</a:t>
            </a:fld>
            <a:endParaRPr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3117301376"/>
              </p:ext>
            </p:extLst>
          </p:nvPr>
        </p:nvGraphicFramePr>
        <p:xfrm>
          <a:off x="372852" y="1030642"/>
          <a:ext cx="8492988" cy="5206671"/>
        </p:xfrm>
        <a:graphic>
          <a:graphicData uri="http://schemas.openxmlformats.org/drawingml/2006/table">
            <a:tbl>
              <a:tblPr firstRow="1" bandRow="1">
                <a:tableStyleId>{2A488322-F2BA-4B5B-9748-0D474271808F}</a:tableStyleId>
              </a:tblPr>
              <a:tblGrid>
                <a:gridCol w="1894892">
                  <a:extLst>
                    <a:ext uri="{9D8B030D-6E8A-4147-A177-3AD203B41FA5}">
                      <a16:colId xmlns:a16="http://schemas.microsoft.com/office/drawing/2014/main" val="2931715678"/>
                    </a:ext>
                  </a:extLst>
                </a:gridCol>
                <a:gridCol w="6598096">
                  <a:extLst>
                    <a:ext uri="{9D8B030D-6E8A-4147-A177-3AD203B41FA5}">
                      <a16:colId xmlns:a16="http://schemas.microsoft.com/office/drawing/2014/main" val="2991959864"/>
                    </a:ext>
                  </a:extLst>
                </a:gridCol>
              </a:tblGrid>
              <a:tr h="634102">
                <a:tc>
                  <a:txBody>
                    <a:bodyPr/>
                    <a:lstStyle/>
                    <a:p>
                      <a:r>
                        <a:rPr kumimoji="1" lang="ja-JP" altLang="en-US" sz="2400" dirty="0" smtClean="0"/>
                        <a:t>対応時期</a:t>
                      </a:r>
                      <a:endParaRPr kumimoji="1" lang="en-US" altLang="ja-JP" sz="2400" dirty="0" smtClean="0"/>
                    </a:p>
                  </a:txBody>
                  <a:tcPr/>
                </a:tc>
                <a:tc>
                  <a:txBody>
                    <a:bodyPr/>
                    <a:lstStyle/>
                    <a:p>
                      <a:r>
                        <a:rPr kumimoji="1" lang="ja-JP" altLang="en-US" sz="2400" dirty="0" smtClean="0"/>
                        <a:t>対応内容</a:t>
                      </a:r>
                      <a:endParaRPr kumimoji="1" lang="ja-JP" altLang="en-US" sz="2400" dirty="0"/>
                    </a:p>
                  </a:txBody>
                  <a:tcPr/>
                </a:tc>
                <a:extLst>
                  <a:ext uri="{0D108BD9-81ED-4DB2-BD59-A6C34878D82A}">
                    <a16:rowId xmlns:a16="http://schemas.microsoft.com/office/drawing/2014/main" val="1039845697"/>
                  </a:ext>
                </a:extLst>
              </a:tr>
              <a:tr h="870638">
                <a:tc>
                  <a:txBody>
                    <a:bodyPr/>
                    <a:lstStyle/>
                    <a:p>
                      <a:r>
                        <a:rPr kumimoji="1" lang="ja-JP" altLang="en-US" sz="2000" dirty="0" smtClean="0"/>
                        <a:t>令和</a:t>
                      </a:r>
                      <a:r>
                        <a:rPr kumimoji="1" lang="en-US" altLang="ja-JP" sz="2000" dirty="0" smtClean="0"/>
                        <a:t>7</a:t>
                      </a:r>
                      <a:r>
                        <a:rPr kumimoji="1" lang="ja-JP" altLang="en-US" sz="2000" dirty="0" smtClean="0"/>
                        <a:t>年</a:t>
                      </a:r>
                      <a:r>
                        <a:rPr kumimoji="1" lang="en-US" altLang="ja-JP" sz="2000" dirty="0" smtClean="0"/>
                        <a:t>3</a:t>
                      </a:r>
                      <a:r>
                        <a:rPr kumimoji="1" lang="ja-JP" altLang="en-US" sz="2000" dirty="0" smtClean="0"/>
                        <a:t>月</a:t>
                      </a:r>
                      <a:endParaRPr kumimoji="1" lang="ja-JP" altLang="en-US" sz="2000" dirty="0"/>
                    </a:p>
                  </a:txBody>
                  <a:tcPr/>
                </a:tc>
                <a:tc>
                  <a:txBody>
                    <a:bodyPr/>
                    <a:lstStyle/>
                    <a:p>
                      <a:r>
                        <a:rPr kumimoji="1" lang="ja-JP" altLang="en-US" sz="2000" dirty="0" smtClean="0"/>
                        <a:t>国保連から該当事業所に調整額の通知</a:t>
                      </a:r>
                      <a:endParaRPr kumimoji="1" lang="en-US" altLang="ja-JP" sz="2000" dirty="0" smtClean="0"/>
                    </a:p>
                    <a:p>
                      <a:r>
                        <a:rPr kumimoji="1" lang="ja-JP" altLang="en-US" sz="2000" dirty="0" smtClean="0"/>
                        <a:t>（令和</a:t>
                      </a:r>
                      <a:r>
                        <a:rPr kumimoji="1" lang="en-US" altLang="ja-JP" sz="2000" dirty="0" smtClean="0"/>
                        <a:t>6</a:t>
                      </a:r>
                      <a:r>
                        <a:rPr kumimoji="1" lang="ja-JP" altLang="en-US" sz="2000" dirty="0" smtClean="0"/>
                        <a:t>年</a:t>
                      </a:r>
                      <a:r>
                        <a:rPr kumimoji="1" lang="en-US" altLang="ja-JP" sz="2000" dirty="0" smtClean="0"/>
                        <a:t>4</a:t>
                      </a:r>
                      <a:r>
                        <a:rPr kumimoji="1" lang="ja-JP" altLang="en-US" sz="2000" dirty="0" smtClean="0"/>
                        <a:t>月～令和</a:t>
                      </a:r>
                      <a:r>
                        <a:rPr kumimoji="1" lang="en-US" altLang="ja-JP" sz="2000" dirty="0" smtClean="0"/>
                        <a:t>6</a:t>
                      </a:r>
                      <a:r>
                        <a:rPr kumimoji="1" lang="ja-JP" altLang="en-US" sz="2000" dirty="0" smtClean="0"/>
                        <a:t>年</a:t>
                      </a:r>
                      <a:r>
                        <a:rPr kumimoji="1" lang="en-US" altLang="ja-JP" sz="2000" dirty="0" smtClean="0"/>
                        <a:t>12</a:t>
                      </a:r>
                      <a:r>
                        <a:rPr kumimoji="1" lang="ja-JP" altLang="en-US" sz="2000" dirty="0" smtClean="0"/>
                        <a:t>月サービス提供分）</a:t>
                      </a:r>
                      <a:endParaRPr kumimoji="1" lang="ja-JP" altLang="en-US" sz="2000" dirty="0"/>
                    </a:p>
                  </a:txBody>
                  <a:tcPr/>
                </a:tc>
                <a:extLst>
                  <a:ext uri="{0D108BD9-81ED-4DB2-BD59-A6C34878D82A}">
                    <a16:rowId xmlns:a16="http://schemas.microsoft.com/office/drawing/2014/main" val="3646965450"/>
                  </a:ext>
                </a:extLst>
              </a:tr>
              <a:tr h="870638">
                <a:tc>
                  <a:txBody>
                    <a:bodyPr/>
                    <a:lstStyle/>
                    <a:p>
                      <a:r>
                        <a:rPr kumimoji="1" lang="ja-JP" altLang="en-US" sz="2000" dirty="0" smtClean="0"/>
                        <a:t>令和</a:t>
                      </a:r>
                      <a:r>
                        <a:rPr kumimoji="1" lang="en-US" altLang="ja-JP" sz="2000" dirty="0" smtClean="0"/>
                        <a:t>7</a:t>
                      </a:r>
                      <a:r>
                        <a:rPr kumimoji="1" lang="ja-JP" altLang="en-US" sz="2000" dirty="0" smtClean="0"/>
                        <a:t>年</a:t>
                      </a:r>
                      <a:r>
                        <a:rPr kumimoji="1" lang="en-US" altLang="ja-JP" sz="2000" dirty="0" smtClean="0"/>
                        <a:t>6</a:t>
                      </a:r>
                      <a:r>
                        <a:rPr kumimoji="1" lang="ja-JP" altLang="en-US" sz="2000" dirty="0" smtClean="0"/>
                        <a:t>月</a:t>
                      </a:r>
                      <a:endParaRPr kumimoji="1" lang="en-US" altLang="ja-JP" sz="2000" dirty="0" smtClean="0"/>
                    </a:p>
                    <a:p>
                      <a:r>
                        <a:rPr kumimoji="1" lang="ja-JP" altLang="en-US" sz="2000" dirty="0" smtClean="0"/>
                        <a:t>から</a:t>
                      </a:r>
                      <a:endParaRPr kumimoji="1" lang="ja-JP" altLang="en-US" sz="2000" dirty="0"/>
                    </a:p>
                  </a:txBody>
                  <a:tcPr/>
                </a:tc>
                <a:tc>
                  <a:txBody>
                    <a:bodyPr/>
                    <a:lstStyle/>
                    <a:p>
                      <a:r>
                        <a:rPr kumimoji="1" lang="ja-JP" altLang="en-US" sz="2000" dirty="0" smtClean="0"/>
                        <a:t>国保連、市町村、事業所の請求システム改修完了</a:t>
                      </a:r>
                      <a:endParaRPr kumimoji="1" lang="en-US" altLang="ja-JP" sz="2000" dirty="0" smtClean="0"/>
                    </a:p>
                    <a:p>
                      <a:r>
                        <a:rPr kumimoji="1" lang="ja-JP" altLang="en-US" sz="2000" dirty="0" smtClean="0"/>
                        <a:t>新サービスコードでの報酬請求開始</a:t>
                      </a:r>
                      <a:endParaRPr kumimoji="1" lang="en-US" altLang="ja-JP" sz="2000" dirty="0" smtClean="0"/>
                    </a:p>
                  </a:txBody>
                  <a:tcPr/>
                </a:tc>
                <a:extLst>
                  <a:ext uri="{0D108BD9-81ED-4DB2-BD59-A6C34878D82A}">
                    <a16:rowId xmlns:a16="http://schemas.microsoft.com/office/drawing/2014/main" val="2583005979"/>
                  </a:ext>
                </a:extLst>
              </a:tr>
              <a:tr h="870638">
                <a:tc>
                  <a:txBody>
                    <a:bodyPr/>
                    <a:lstStyle/>
                    <a:p>
                      <a:r>
                        <a:rPr kumimoji="1" lang="ja-JP" altLang="en-US" sz="2000" dirty="0" smtClean="0"/>
                        <a:t>令和</a:t>
                      </a:r>
                      <a:r>
                        <a:rPr kumimoji="1" lang="en-US" altLang="ja-JP" sz="2000" dirty="0" smtClean="0"/>
                        <a:t>7</a:t>
                      </a:r>
                      <a:r>
                        <a:rPr kumimoji="1" lang="ja-JP" altLang="en-US" sz="2000" dirty="0" smtClean="0"/>
                        <a:t>年</a:t>
                      </a:r>
                      <a:r>
                        <a:rPr kumimoji="1" lang="en-US" altLang="ja-JP" sz="2000" dirty="0" smtClean="0"/>
                        <a:t>7</a:t>
                      </a:r>
                      <a:r>
                        <a:rPr kumimoji="1" lang="ja-JP" altLang="en-US" sz="2000" dirty="0" smtClean="0"/>
                        <a:t>月</a:t>
                      </a:r>
                      <a:endParaRPr kumimoji="1" lang="en-US" altLang="ja-JP" sz="2000" dirty="0" smtClean="0"/>
                    </a:p>
                    <a:p>
                      <a:r>
                        <a:rPr kumimoji="1" lang="ja-JP" altLang="en-US" sz="2000" dirty="0" smtClean="0"/>
                        <a:t>上旬</a:t>
                      </a:r>
                      <a:endParaRPr kumimoji="1" lang="ja-JP" altLang="en-US" sz="2000" dirty="0"/>
                    </a:p>
                  </a:txBody>
                  <a:tcPr/>
                </a:tc>
                <a:tc>
                  <a:txBody>
                    <a:bodyPr/>
                    <a:lstStyle/>
                    <a:p>
                      <a:r>
                        <a:rPr kumimoji="1" lang="ja-JP" altLang="en-US" sz="2000" dirty="0" smtClean="0"/>
                        <a:t>国保連から該当事業所に調整額の通知</a:t>
                      </a:r>
                      <a:endParaRPr kumimoji="1" lang="en-US" altLang="ja-JP" sz="2000" dirty="0" smtClean="0"/>
                    </a:p>
                    <a:p>
                      <a:r>
                        <a:rPr kumimoji="1" lang="ja-JP" altLang="en-US" sz="2000" dirty="0" smtClean="0"/>
                        <a:t>（令和</a:t>
                      </a:r>
                      <a:r>
                        <a:rPr kumimoji="1" lang="en-US" altLang="ja-JP" sz="2000" dirty="0" smtClean="0"/>
                        <a:t>6</a:t>
                      </a:r>
                      <a:r>
                        <a:rPr kumimoji="1" lang="ja-JP" altLang="en-US" sz="2000" dirty="0" smtClean="0"/>
                        <a:t>年</a:t>
                      </a:r>
                      <a:r>
                        <a:rPr kumimoji="1" lang="en-US" altLang="ja-JP" sz="2000" dirty="0" smtClean="0"/>
                        <a:t>4</a:t>
                      </a:r>
                      <a:r>
                        <a:rPr kumimoji="1" lang="ja-JP" altLang="en-US" sz="2000" dirty="0" smtClean="0"/>
                        <a:t>月～令和</a:t>
                      </a:r>
                      <a:r>
                        <a:rPr kumimoji="1" lang="en-US" altLang="ja-JP" sz="2000" dirty="0" smtClean="0"/>
                        <a:t>7</a:t>
                      </a:r>
                      <a:r>
                        <a:rPr kumimoji="1" lang="ja-JP" altLang="en-US" sz="2000" dirty="0" smtClean="0"/>
                        <a:t>年</a:t>
                      </a:r>
                      <a:r>
                        <a:rPr kumimoji="1" lang="en-US" altLang="ja-JP" sz="2000" dirty="0" smtClean="0"/>
                        <a:t>5</a:t>
                      </a:r>
                      <a:r>
                        <a:rPr kumimoji="1" lang="ja-JP" altLang="en-US" sz="2000" dirty="0" smtClean="0"/>
                        <a:t>月提供分）</a:t>
                      </a:r>
                    </a:p>
                  </a:txBody>
                  <a:tcPr/>
                </a:tc>
                <a:extLst>
                  <a:ext uri="{0D108BD9-81ED-4DB2-BD59-A6C34878D82A}">
                    <a16:rowId xmlns:a16="http://schemas.microsoft.com/office/drawing/2014/main" val="870381154"/>
                  </a:ext>
                </a:extLst>
              </a:tr>
              <a:tr h="1090017">
                <a:tc>
                  <a:txBody>
                    <a:bodyPr/>
                    <a:lstStyle/>
                    <a:p>
                      <a:r>
                        <a:rPr kumimoji="1" lang="ja-JP" altLang="en-US" sz="2000" dirty="0" smtClean="0"/>
                        <a:t>令和</a:t>
                      </a:r>
                      <a:r>
                        <a:rPr kumimoji="1" lang="en-US" altLang="ja-JP" sz="2000" dirty="0" smtClean="0"/>
                        <a:t>7</a:t>
                      </a:r>
                      <a:r>
                        <a:rPr kumimoji="1" lang="ja-JP" altLang="en-US" sz="2000" dirty="0" smtClean="0"/>
                        <a:t>年</a:t>
                      </a:r>
                      <a:r>
                        <a:rPr kumimoji="1" lang="en-US" altLang="ja-JP" sz="2000" dirty="0" smtClean="0"/>
                        <a:t>7</a:t>
                      </a:r>
                      <a:r>
                        <a:rPr kumimoji="1" lang="ja-JP" altLang="en-US" sz="2000" dirty="0" smtClean="0"/>
                        <a:t>月</a:t>
                      </a:r>
                      <a:endParaRPr kumimoji="1" lang="en-US" altLang="ja-JP" sz="2000" dirty="0" smtClean="0"/>
                    </a:p>
                    <a:p>
                      <a:r>
                        <a:rPr kumimoji="1" lang="en-US" altLang="ja-JP" sz="2000" dirty="0" smtClean="0"/>
                        <a:t>10</a:t>
                      </a:r>
                      <a:r>
                        <a:rPr kumimoji="1" lang="ja-JP" altLang="en-US" sz="2000" dirty="0" smtClean="0"/>
                        <a:t>日迄</a:t>
                      </a:r>
                      <a:endParaRPr kumimoji="1" lang="ja-JP" altLang="en-US" sz="2000" dirty="0"/>
                    </a:p>
                  </a:txBody>
                  <a:tcPr/>
                </a:tc>
                <a:tc>
                  <a:txBody>
                    <a:bodyPr/>
                    <a:lstStyle/>
                    <a:p>
                      <a:r>
                        <a:rPr kumimoji="1" lang="ja-JP" altLang="en-US" sz="2000" dirty="0" smtClean="0"/>
                        <a:t>各事業所において</a:t>
                      </a:r>
                      <a:r>
                        <a:rPr kumimoji="1" lang="en-US" altLang="ja-JP" sz="2000" dirty="0" smtClean="0"/>
                        <a:t>6</a:t>
                      </a:r>
                      <a:r>
                        <a:rPr kumimoji="1" lang="ja-JP" altLang="en-US" sz="2000" dirty="0" smtClean="0"/>
                        <a:t>月サービス提供分の報酬支払請求と同時に過去分調整額を請求</a:t>
                      </a:r>
                      <a:endParaRPr kumimoji="1" lang="en-US" altLang="ja-JP" sz="2000" dirty="0" smtClean="0"/>
                    </a:p>
                    <a:p>
                      <a:r>
                        <a:rPr kumimoji="1" lang="ja-JP" altLang="en-US" sz="2000" dirty="0" smtClean="0"/>
                        <a:t>（令和</a:t>
                      </a:r>
                      <a:r>
                        <a:rPr kumimoji="1" lang="en-US" altLang="ja-JP" sz="2000" dirty="0" smtClean="0"/>
                        <a:t>6</a:t>
                      </a:r>
                      <a:r>
                        <a:rPr kumimoji="1" lang="ja-JP" altLang="en-US" sz="2000" dirty="0" smtClean="0"/>
                        <a:t>年</a:t>
                      </a:r>
                      <a:r>
                        <a:rPr kumimoji="1" lang="en-US" altLang="ja-JP" sz="2000" dirty="0" smtClean="0"/>
                        <a:t>4</a:t>
                      </a:r>
                      <a:r>
                        <a:rPr kumimoji="1" lang="ja-JP" altLang="en-US" sz="2000" dirty="0" smtClean="0"/>
                        <a:t>月～令和</a:t>
                      </a:r>
                      <a:r>
                        <a:rPr kumimoji="1" lang="en-US" altLang="ja-JP" sz="2000" dirty="0" smtClean="0"/>
                        <a:t>7</a:t>
                      </a:r>
                      <a:r>
                        <a:rPr kumimoji="1" lang="ja-JP" altLang="en-US" sz="2000" dirty="0" smtClean="0"/>
                        <a:t>年</a:t>
                      </a:r>
                      <a:r>
                        <a:rPr kumimoji="1" lang="en-US" altLang="ja-JP" sz="2000" dirty="0" smtClean="0"/>
                        <a:t>5</a:t>
                      </a:r>
                      <a:r>
                        <a:rPr kumimoji="1" lang="ja-JP" altLang="en-US" sz="2000" dirty="0" smtClean="0"/>
                        <a:t>月サービス提供分まで）</a:t>
                      </a:r>
                      <a:endParaRPr kumimoji="1" lang="en-US" altLang="ja-JP" sz="2000" dirty="0" smtClean="0"/>
                    </a:p>
                  </a:txBody>
                  <a:tcPr/>
                </a:tc>
                <a:extLst>
                  <a:ext uri="{0D108BD9-81ED-4DB2-BD59-A6C34878D82A}">
                    <a16:rowId xmlns:a16="http://schemas.microsoft.com/office/drawing/2014/main" val="114306199"/>
                  </a:ext>
                </a:extLst>
              </a:tr>
              <a:tr h="870638">
                <a:tc>
                  <a:txBody>
                    <a:bodyPr/>
                    <a:lstStyle/>
                    <a:p>
                      <a:r>
                        <a:rPr kumimoji="1" lang="ja-JP" altLang="en-US" sz="2000" dirty="0" smtClean="0"/>
                        <a:t>令和</a:t>
                      </a:r>
                      <a:r>
                        <a:rPr kumimoji="1" lang="en-US" altLang="ja-JP" sz="2000" dirty="0" smtClean="0"/>
                        <a:t>7</a:t>
                      </a:r>
                      <a:r>
                        <a:rPr kumimoji="1" lang="ja-JP" altLang="en-US" sz="2000" dirty="0" smtClean="0"/>
                        <a:t>年</a:t>
                      </a:r>
                      <a:r>
                        <a:rPr kumimoji="1" lang="en-US" altLang="ja-JP" sz="2000" dirty="0" smtClean="0"/>
                        <a:t>8</a:t>
                      </a:r>
                      <a:r>
                        <a:rPr kumimoji="1" lang="ja-JP" altLang="en-US" sz="2000" dirty="0" smtClean="0"/>
                        <a:t>月</a:t>
                      </a:r>
                      <a:endParaRPr kumimoji="1" lang="en-US" altLang="ja-JP" sz="2000" dirty="0" smtClean="0"/>
                    </a:p>
                    <a:p>
                      <a:r>
                        <a:rPr kumimoji="1" lang="en-US" altLang="ja-JP" sz="2000" dirty="0" smtClean="0"/>
                        <a:t>15</a:t>
                      </a:r>
                      <a:r>
                        <a:rPr kumimoji="1" lang="ja-JP" altLang="en-US" sz="2000" dirty="0" smtClean="0"/>
                        <a:t>日</a:t>
                      </a:r>
                      <a:endParaRPr kumimoji="1" lang="ja-JP" altLang="en-US" sz="2000" dirty="0"/>
                    </a:p>
                  </a:txBody>
                  <a:tcPr/>
                </a:tc>
                <a:tc>
                  <a:txBody>
                    <a:bodyPr/>
                    <a:lstStyle/>
                    <a:p>
                      <a:r>
                        <a:rPr kumimoji="1" lang="ja-JP" altLang="en-US" sz="2000" dirty="0" smtClean="0"/>
                        <a:t>報酬の過去分調整額の支払い</a:t>
                      </a:r>
                      <a:endParaRPr kumimoji="1" lang="en-US" altLang="ja-JP" sz="2000" dirty="0" smtClean="0"/>
                    </a:p>
                    <a:p>
                      <a:r>
                        <a:rPr kumimoji="1" lang="ja-JP" altLang="en-US" sz="2000" dirty="0" smtClean="0"/>
                        <a:t>（令和</a:t>
                      </a:r>
                      <a:r>
                        <a:rPr kumimoji="1" lang="en-US" altLang="ja-JP" sz="2000" dirty="0" smtClean="0"/>
                        <a:t>7</a:t>
                      </a:r>
                      <a:r>
                        <a:rPr kumimoji="1" lang="ja-JP" altLang="en-US" sz="2000" dirty="0" smtClean="0"/>
                        <a:t>年</a:t>
                      </a:r>
                      <a:r>
                        <a:rPr kumimoji="1" lang="en-US" altLang="ja-JP" sz="2000" dirty="0" smtClean="0"/>
                        <a:t>6</a:t>
                      </a:r>
                      <a:r>
                        <a:rPr kumimoji="1" lang="ja-JP" altLang="en-US" sz="2000" dirty="0" smtClean="0"/>
                        <a:t>月サービス提供分の報酬支払と同時）</a:t>
                      </a:r>
                      <a:endParaRPr kumimoji="1" lang="ja-JP" altLang="en-US" sz="2000" dirty="0"/>
                    </a:p>
                  </a:txBody>
                  <a:tcPr/>
                </a:tc>
                <a:extLst>
                  <a:ext uri="{0D108BD9-81ED-4DB2-BD59-A6C34878D82A}">
                    <a16:rowId xmlns:a16="http://schemas.microsoft.com/office/drawing/2014/main" val="1829838776"/>
                  </a:ext>
                </a:extLst>
              </a:tr>
            </a:tbl>
          </a:graphicData>
        </a:graphic>
      </p:graphicFrame>
    </p:spTree>
    <p:extLst>
      <p:ext uri="{BB962C8B-B14F-4D97-AF65-F5344CB8AC3E}">
        <p14:creationId xmlns:p14="http://schemas.microsoft.com/office/powerpoint/2010/main" val="36441255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　詳細について</a:t>
            </a:r>
            <a:endParaRPr kumimoji="1" lang="ja-JP" altLang="en-US" dirty="0"/>
          </a:p>
        </p:txBody>
      </p:sp>
      <p:sp>
        <p:nvSpPr>
          <p:cNvPr id="3" name="スライド番号プレースホルダー 2"/>
          <p:cNvSpPr>
            <a:spLocks noGrp="1"/>
          </p:cNvSpPr>
          <p:nvPr>
            <p:ph type="sldNum" sz="quarter" idx="12"/>
          </p:nvPr>
        </p:nvSpPr>
        <p:spPr/>
        <p:txBody>
          <a:bodyPr/>
          <a:lstStyle/>
          <a:p>
            <a:fld id="{67DE3D54-0EB6-4AAE-90D4-3C6A4DC41577}" type="slidenum">
              <a:rPr lang="ja-JP" altLang="en-US" smtClean="0"/>
              <a:pPr/>
              <a:t>6</a:t>
            </a:fld>
            <a:endParaRPr lang="ja-JP" altLang="en-US" dirty="0"/>
          </a:p>
        </p:txBody>
      </p:sp>
      <p:sp>
        <p:nvSpPr>
          <p:cNvPr id="5" name="テキスト ボックス 4"/>
          <p:cNvSpPr txBox="1"/>
          <p:nvPr/>
        </p:nvSpPr>
        <p:spPr>
          <a:xfrm>
            <a:off x="188071" y="1105867"/>
            <a:ext cx="8263801" cy="5509200"/>
          </a:xfrm>
          <a:prstGeom prst="rect">
            <a:avLst/>
          </a:prstGeom>
          <a:noFill/>
          <a:ln>
            <a:noFill/>
          </a:ln>
        </p:spPr>
        <p:txBody>
          <a:bodyPr wrap="none" rtlCol="0">
            <a:spAutoFit/>
          </a:bodyPr>
          <a:lstStyle/>
          <a:p>
            <a:endParaRPr lang="en-US" altLang="ja-JP" sz="2800" dirty="0" smtClean="0"/>
          </a:p>
          <a:p>
            <a:r>
              <a:rPr lang="ja-JP" altLang="en-US" sz="2800" dirty="0" smtClean="0"/>
              <a:t>■詳細について</a:t>
            </a:r>
            <a:endParaRPr lang="en-US" altLang="ja-JP" sz="2800" dirty="0" smtClean="0"/>
          </a:p>
          <a:p>
            <a:r>
              <a:rPr lang="ja-JP" altLang="en-US" sz="2800" dirty="0" smtClean="0"/>
              <a:t>修正後のサービスコード等の詳細は、別添の厚生</a:t>
            </a:r>
            <a:endParaRPr lang="en-US" altLang="ja-JP" sz="2800" dirty="0" smtClean="0"/>
          </a:p>
          <a:p>
            <a:r>
              <a:rPr lang="ja-JP" altLang="en-US" sz="2800" dirty="0" smtClean="0"/>
              <a:t>労働省資料を確認してください。</a:t>
            </a:r>
            <a:endParaRPr lang="en-US" altLang="ja-JP" sz="2800" dirty="0" smtClean="0"/>
          </a:p>
          <a:p>
            <a:endParaRPr lang="en-US" altLang="ja-JP" sz="2800" dirty="0" smtClean="0"/>
          </a:p>
          <a:p>
            <a:endParaRPr lang="en-US" altLang="ja-JP" sz="2800" dirty="0"/>
          </a:p>
          <a:p>
            <a:endParaRPr lang="en-US" altLang="ja-JP" dirty="0" smtClean="0"/>
          </a:p>
          <a:p>
            <a:r>
              <a:rPr lang="ja-JP" altLang="en-US" dirty="0" smtClean="0"/>
              <a:t>　厚生</a:t>
            </a:r>
            <a:r>
              <a:rPr lang="ja-JP" altLang="en-US" dirty="0"/>
              <a:t>労働省社会・援護局障害保健</a:t>
            </a:r>
            <a:r>
              <a:rPr lang="ja-JP" altLang="en-US" dirty="0" smtClean="0"/>
              <a:t>福祉部</a:t>
            </a:r>
            <a:r>
              <a:rPr lang="zh-TW" altLang="en-US" dirty="0" smtClean="0"/>
              <a:t>企画課</a:t>
            </a:r>
            <a:r>
              <a:rPr lang="zh-TW" altLang="en-US" dirty="0"/>
              <a:t>給付管理係</a:t>
            </a:r>
            <a:r>
              <a:rPr lang="ja-JP" altLang="en-US" sz="2800" dirty="0" smtClean="0"/>
              <a:t>　</a:t>
            </a:r>
            <a:endParaRPr lang="en-US" altLang="ja-JP" sz="2800" dirty="0" smtClean="0"/>
          </a:p>
          <a:p>
            <a:r>
              <a:rPr lang="ja-JP" altLang="en-US" dirty="0" smtClean="0"/>
              <a:t>　令和７年</a:t>
            </a:r>
            <a:r>
              <a:rPr lang="en-US" altLang="ja-JP" dirty="0" smtClean="0"/>
              <a:t>1</a:t>
            </a:r>
            <a:r>
              <a:rPr lang="ja-JP" altLang="en-US" dirty="0" smtClean="0"/>
              <a:t>月</a:t>
            </a:r>
            <a:r>
              <a:rPr lang="en-US" altLang="ja-JP" dirty="0" smtClean="0"/>
              <a:t>31</a:t>
            </a:r>
            <a:r>
              <a:rPr lang="ja-JP" altLang="en-US" dirty="0" smtClean="0"/>
              <a:t>日</a:t>
            </a:r>
            <a:endParaRPr lang="en-US" altLang="ja-JP" sz="2800" dirty="0" smtClean="0"/>
          </a:p>
          <a:p>
            <a:r>
              <a:rPr lang="ja-JP" altLang="en-US" dirty="0" smtClean="0"/>
              <a:t>　「令和</a:t>
            </a:r>
            <a:r>
              <a:rPr lang="ja-JP" altLang="en-US" dirty="0"/>
              <a:t>６年度障害福祉サービス等報酬改定等に係る</a:t>
            </a:r>
          </a:p>
          <a:p>
            <a:r>
              <a:rPr lang="ja-JP" altLang="en-US" dirty="0" smtClean="0"/>
              <a:t>　介護</a:t>
            </a:r>
            <a:r>
              <a:rPr lang="ja-JP" altLang="en-US" dirty="0"/>
              <a:t>給付費等単位数サービスコード表等の一部修正（確定版）等に</a:t>
            </a:r>
            <a:r>
              <a:rPr lang="ja-JP" altLang="en-US" dirty="0" smtClean="0"/>
              <a:t>ついて」</a:t>
            </a:r>
            <a:endParaRPr lang="en-US" altLang="ja-JP" sz="2800" dirty="0" smtClean="0"/>
          </a:p>
          <a:p>
            <a:endParaRPr lang="en-US" altLang="ja-JP" sz="2800" dirty="0"/>
          </a:p>
          <a:p>
            <a:endParaRPr lang="en-US" altLang="ja-JP" sz="2800" dirty="0" smtClean="0"/>
          </a:p>
          <a:p>
            <a:r>
              <a:rPr lang="ja-JP" altLang="en-US" sz="2800" dirty="0"/>
              <a:t>　</a:t>
            </a:r>
            <a:endParaRPr lang="en-US" altLang="ja-JP" sz="2800" dirty="0" smtClean="0"/>
          </a:p>
        </p:txBody>
      </p:sp>
      <p:sp>
        <p:nvSpPr>
          <p:cNvPr id="4" name="正方形/長方形 3"/>
          <p:cNvSpPr/>
          <p:nvPr/>
        </p:nvSpPr>
        <p:spPr>
          <a:xfrm>
            <a:off x="395536" y="3645024"/>
            <a:ext cx="7848872" cy="1872208"/>
          </a:xfrm>
          <a:prstGeom prst="rect">
            <a:avLst/>
          </a:prstGeom>
          <a:noFill/>
          <a:ln w="19050">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567866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4051</TotalTime>
  <Words>636</Words>
  <Application>Microsoft Office PowerPoint</Application>
  <PresentationFormat>画面に合わせる (4:3)</PresentationFormat>
  <Paragraphs>90</Paragraphs>
  <Slides>6</Slides>
  <Notes>6</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6</vt:i4>
      </vt:variant>
    </vt:vector>
  </HeadingPairs>
  <TitlesOfParts>
    <vt:vector size="12" baseType="lpstr">
      <vt:lpstr>ＭＳ Ｐゴシック</vt:lpstr>
      <vt:lpstr>メイリオ</vt:lpstr>
      <vt:lpstr>Arial</vt:lpstr>
      <vt:lpstr>Calibri</vt:lpstr>
      <vt:lpstr>Wingdings</vt:lpstr>
      <vt:lpstr>Office ​​テーマ</vt:lpstr>
      <vt:lpstr>訪問系サービス事業所が報酬請求に使用するシステムのサービスコード修正に 伴う支払額の調整について</vt:lpstr>
      <vt:lpstr>　訪問系サービスコード修正に伴う支払額の調整について</vt:lpstr>
      <vt:lpstr>　訪問系サービスコード修正に伴う支払額の調整について</vt:lpstr>
      <vt:lpstr>　訪問系サービスコード修正に伴う支払額の調整について</vt:lpstr>
      <vt:lpstr>　差額の調整スケジュール</vt:lpstr>
      <vt:lpstr>　詳細について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Windows ユーザー</dc:creator>
  <cp:lastModifiedBy>Windows ユーザー</cp:lastModifiedBy>
  <cp:revision>271</cp:revision>
  <cp:lastPrinted>2025-03-17T08:43:29Z</cp:lastPrinted>
  <dcterms:created xsi:type="dcterms:W3CDTF">2022-07-27T08:04:11Z</dcterms:created>
  <dcterms:modified xsi:type="dcterms:W3CDTF">2025-03-17T09:12:43Z</dcterms:modified>
</cp:coreProperties>
</file>