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256" r:id="rId2"/>
    <p:sldId id="265" r:id="rId3"/>
    <p:sldId id="316" r:id="rId4"/>
    <p:sldId id="317" r:id="rId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5A8"/>
    <a:srgbClr val="CCECFF"/>
    <a:srgbClr val="CCFFFF"/>
    <a:srgbClr val="CCFF99"/>
    <a:srgbClr val="898989"/>
    <a:srgbClr val="009D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0" autoAdjust="0"/>
    <p:restoredTop sz="93628" autoAdjust="0"/>
  </p:normalViewPr>
  <p:slideViewPr>
    <p:cSldViewPr>
      <p:cViewPr varScale="1">
        <p:scale>
          <a:sx n="66" d="100"/>
          <a:sy n="66" d="100"/>
        </p:scale>
        <p:origin x="1578" y="60"/>
      </p:cViewPr>
      <p:guideLst>
        <p:guide orient="horz" pos="2160"/>
        <p:guide pos="2880"/>
      </p:guideLst>
    </p:cSldViewPr>
  </p:slideViewPr>
  <p:outlineViewPr>
    <p:cViewPr>
      <p:scale>
        <a:sx n="33" d="100"/>
        <a:sy n="33" d="100"/>
      </p:scale>
      <p:origin x="0" y="5946"/>
    </p:cViewPr>
  </p:outlineViewPr>
  <p:notesTextViewPr>
    <p:cViewPr>
      <p:scale>
        <a:sx n="1" d="1"/>
        <a:sy n="1" d="1"/>
      </p:scale>
      <p:origin x="0" y="0"/>
    </p:cViewPr>
  </p:notesTextViewPr>
  <p:notesViewPr>
    <p:cSldViewPr showGuides="1">
      <p:cViewPr>
        <p:scale>
          <a:sx n="125" d="100"/>
          <a:sy n="125" d="100"/>
        </p:scale>
        <p:origin x="-1290"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8B54E96-F427-4333-B5A4-0682037DA5B9}" type="datetimeFigureOut">
              <a:rPr kumimoji="1" lang="ja-JP" altLang="en-US" smtClean="0"/>
              <a:t>2025/3/18</a:t>
            </a:fld>
            <a:endParaRPr kumimoji="1" lang="ja-JP" altLang="en-US" dirty="0"/>
          </a:p>
        </p:txBody>
      </p:sp>
      <p:sp>
        <p:nvSpPr>
          <p:cNvPr id="4" name="フッター プレースホルダー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F2C0F64-48C5-4E84-86D2-084D06C54011}" type="slidenum">
              <a:rPr kumimoji="1" lang="ja-JP" altLang="en-US" smtClean="0"/>
              <a:t>‹#›</a:t>
            </a:fld>
            <a:endParaRPr kumimoji="1" lang="ja-JP" altLang="en-US" dirty="0"/>
          </a:p>
        </p:txBody>
      </p:sp>
    </p:spTree>
    <p:extLst>
      <p:ext uri="{BB962C8B-B14F-4D97-AF65-F5344CB8AC3E}">
        <p14:creationId xmlns:p14="http://schemas.microsoft.com/office/powerpoint/2010/main" val="3551978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61BD903-2AAB-4258-B645-59851144397E}" type="datetimeFigureOut">
              <a:rPr kumimoji="1" lang="ja-JP" altLang="en-US" smtClean="0"/>
              <a:t>2025/3/18</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5984A00-FC6C-41AC-BFB7-F684F8397424}" type="slidenum">
              <a:rPr kumimoji="1" lang="ja-JP" altLang="en-US" smtClean="0"/>
              <a:t>‹#›</a:t>
            </a:fld>
            <a:endParaRPr kumimoji="1" lang="ja-JP" altLang="en-US" dirty="0"/>
          </a:p>
        </p:txBody>
      </p:sp>
    </p:spTree>
    <p:extLst>
      <p:ext uri="{BB962C8B-B14F-4D97-AF65-F5344CB8AC3E}">
        <p14:creationId xmlns:p14="http://schemas.microsoft.com/office/powerpoint/2010/main" val="8293185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障害保健福祉課の○○と言います。</a:t>
            </a:r>
            <a:endParaRPr kumimoji="1" lang="en-US" altLang="ja-JP" dirty="0" smtClean="0"/>
          </a:p>
          <a:p>
            <a:r>
              <a:rPr lang="ja-JP" altLang="en-US" dirty="0"/>
              <a:t>本日</a:t>
            </a:r>
            <a:r>
              <a:rPr lang="ja-JP" altLang="en-US" dirty="0" smtClean="0"/>
              <a:t>は障害福祉制度について説明をします。</a:t>
            </a:r>
            <a:endParaRPr lang="en-US" altLang="ja-JP" dirty="0" smtClean="0"/>
          </a:p>
          <a:p>
            <a:r>
              <a:rPr kumimoji="1" lang="ja-JP" altLang="en-US" dirty="0" smtClean="0"/>
              <a:t>障害福祉制度は障害の種別や程度ごとに受けることができる制度が多岐にわたっているので、今回は一般的な福祉制度についてお話をしたいと思っています。</a:t>
            </a:r>
            <a:endParaRPr kumimoji="1" lang="en-US" altLang="ja-JP" dirty="0" smtClean="0"/>
          </a:p>
          <a:p>
            <a:r>
              <a:rPr lang="ja-JP" altLang="en-US" dirty="0"/>
              <a:t>皆さんにとって</a:t>
            </a:r>
            <a:r>
              <a:rPr lang="ja-JP" altLang="en-US" dirty="0" smtClean="0"/>
              <a:t>はすでにご存じの内容も多いかと思いますが、復習のつもりでお聞きいただければと思います。</a:t>
            </a:r>
            <a:endParaRPr kumimoji="1" lang="en-US" altLang="ja-JP" dirty="0" smtClean="0"/>
          </a:p>
          <a:p>
            <a:r>
              <a:rPr lang="ja-JP" altLang="en-US" dirty="0"/>
              <a:t>その他細かい制度について</a:t>
            </a:r>
            <a:r>
              <a:rPr lang="ja-JP" altLang="en-US" dirty="0" smtClean="0"/>
              <a:t>は</a:t>
            </a:r>
            <a:r>
              <a:rPr lang="ja-JP" altLang="en-US" dirty="0"/>
              <a:t>障害福祉のしおり等を参</a:t>
            </a:r>
            <a:r>
              <a:rPr lang="ja-JP" altLang="en-US" dirty="0" smtClean="0"/>
              <a:t>照していただければ</a:t>
            </a:r>
            <a:r>
              <a:rPr lang="ja-JP" altLang="en-US" dirty="0"/>
              <a:t>と</a:t>
            </a:r>
            <a:r>
              <a:rPr lang="ja-JP" altLang="en-US" dirty="0" smtClean="0"/>
              <a:t>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F5984A00-FC6C-41AC-BFB7-F684F8397424}" type="slidenum">
              <a:rPr kumimoji="1" lang="ja-JP" altLang="en-US" smtClean="0"/>
              <a:t>1</a:t>
            </a:fld>
            <a:endParaRPr kumimoji="1" lang="ja-JP" altLang="en-US" dirty="0"/>
          </a:p>
        </p:txBody>
      </p:sp>
    </p:spTree>
    <p:extLst>
      <p:ext uri="{BB962C8B-B14F-4D97-AF65-F5344CB8AC3E}">
        <p14:creationId xmlns:p14="http://schemas.microsoft.com/office/powerpoint/2010/main" val="66508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984A00-FC6C-41AC-BFB7-F684F8397424}" type="slidenum">
              <a:rPr kumimoji="1" lang="ja-JP" altLang="en-US" smtClean="0"/>
              <a:t>2</a:t>
            </a:fld>
            <a:endParaRPr kumimoji="1" lang="ja-JP" altLang="en-US" dirty="0"/>
          </a:p>
        </p:txBody>
      </p:sp>
    </p:spTree>
    <p:extLst>
      <p:ext uri="{BB962C8B-B14F-4D97-AF65-F5344CB8AC3E}">
        <p14:creationId xmlns:p14="http://schemas.microsoft.com/office/powerpoint/2010/main" val="3936961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984A00-FC6C-41AC-BFB7-F684F8397424}" type="slidenum">
              <a:rPr kumimoji="1" lang="ja-JP" altLang="en-US" smtClean="0"/>
              <a:t>3</a:t>
            </a:fld>
            <a:endParaRPr kumimoji="1" lang="ja-JP" altLang="en-US" dirty="0"/>
          </a:p>
        </p:txBody>
      </p:sp>
    </p:spTree>
    <p:extLst>
      <p:ext uri="{BB962C8B-B14F-4D97-AF65-F5344CB8AC3E}">
        <p14:creationId xmlns:p14="http://schemas.microsoft.com/office/powerpoint/2010/main" val="2098793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984A00-FC6C-41AC-BFB7-F684F8397424}" type="slidenum">
              <a:rPr kumimoji="1" lang="ja-JP" altLang="en-US" smtClean="0"/>
              <a:t>4</a:t>
            </a:fld>
            <a:endParaRPr kumimoji="1" lang="ja-JP" altLang="en-US" dirty="0"/>
          </a:p>
        </p:txBody>
      </p:sp>
    </p:spTree>
    <p:extLst>
      <p:ext uri="{BB962C8B-B14F-4D97-AF65-F5344CB8AC3E}">
        <p14:creationId xmlns:p14="http://schemas.microsoft.com/office/powerpoint/2010/main" val="40856608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正方形/長方形 6"/>
          <p:cNvSpPr/>
          <p:nvPr userDrawn="1"/>
        </p:nvSpPr>
        <p:spPr>
          <a:xfrm flipV="1">
            <a:off x="-6152" y="5157192"/>
            <a:ext cx="9144000" cy="1700808"/>
          </a:xfrm>
          <a:prstGeom prst="rect">
            <a:avLst/>
          </a:prstGeom>
          <a:solidFill>
            <a:srgbClr val="0065A8"/>
          </a:solidFill>
          <a:ln>
            <a:solidFill>
              <a:srgbClr val="0065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23955" y="188640"/>
            <a:ext cx="1673894" cy="583472"/>
          </a:xfrm>
          <a:prstGeom prst="rect">
            <a:avLst/>
          </a:prstGeom>
          <a:blipFill dpi="0" rotWithShape="1">
            <a:blip r:embed="rId3"/>
            <a:srcRect/>
            <a:stretch>
              <a:fillRect/>
            </a:stretch>
          </a:blipFill>
        </p:spPr>
      </p:pic>
      <p:sp>
        <p:nvSpPr>
          <p:cNvPr id="2" name="タイトル 1"/>
          <p:cNvSpPr>
            <a:spLocks noGrp="1"/>
          </p:cNvSpPr>
          <p:nvPr>
            <p:ph type="ctrTitle"/>
          </p:nvPr>
        </p:nvSpPr>
        <p:spPr>
          <a:xfrm>
            <a:off x="251520" y="1858516"/>
            <a:ext cx="8640960" cy="1440159"/>
          </a:xfrm>
        </p:spPr>
        <p:txBody>
          <a:bodyPr anchor="b"/>
          <a:lstStyle>
            <a:lvl1pPr algn="l">
              <a:defRPr b="1"/>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251520" y="3284984"/>
            <a:ext cx="8640960" cy="1080120"/>
          </a:xfrm>
        </p:spPr>
        <p:txBody>
          <a:bodyPr anchor="t"/>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Tree>
    <p:extLst>
      <p:ext uri="{BB962C8B-B14F-4D97-AF65-F5344CB8AC3E}">
        <p14:creationId xmlns:p14="http://schemas.microsoft.com/office/powerpoint/2010/main" val="1079953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en-US" altLang="ja-JP" dirty="0" smtClean="0"/>
              <a:t>&lt;#&gt;</a:t>
            </a:r>
            <a:endParaRPr kumimoji="1" lang="ja-JP" altLang="en-US" dirty="0"/>
          </a:p>
        </p:txBody>
      </p:sp>
      <p:sp>
        <p:nvSpPr>
          <p:cNvPr id="7" name="スライド番号プレースホルダー 6"/>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10254970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en-US" altLang="ja-JP" dirty="0" smtClean="0"/>
              <a:t>&lt;#&gt;</a:t>
            </a:r>
            <a:endParaRPr kumimoji="1" lang="ja-JP" altLang="en-US" dirty="0"/>
          </a:p>
        </p:txBody>
      </p:sp>
      <p:sp>
        <p:nvSpPr>
          <p:cNvPr id="7" name="スライド番号プレースホルダー 6"/>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417138240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276942771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5016439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10507918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6907278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r>
              <a:rPr kumimoji="1" lang="en-US" altLang="ja-JP" dirty="0" smtClean="0"/>
              <a:t>&lt;#&gt;</a:t>
            </a:r>
            <a:endParaRPr kumimoji="1" lang="ja-JP" altLang="en-US" dirty="0"/>
          </a:p>
        </p:txBody>
      </p:sp>
      <p:sp>
        <p:nvSpPr>
          <p:cNvPr id="7" name="スライド番号プレースホルダー 6"/>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20474170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dirty="0"/>
          </a:p>
        </p:txBody>
      </p:sp>
      <p:sp>
        <p:nvSpPr>
          <p:cNvPr id="8" name="フッター プレースホルダー 7"/>
          <p:cNvSpPr>
            <a:spLocks noGrp="1"/>
          </p:cNvSpPr>
          <p:nvPr>
            <p:ph type="ftr" sz="quarter" idx="11"/>
          </p:nvPr>
        </p:nvSpPr>
        <p:spPr/>
        <p:txBody>
          <a:bodyPr/>
          <a:lstStyle/>
          <a:p>
            <a:r>
              <a:rPr kumimoji="1" lang="en-US" altLang="ja-JP" dirty="0" smtClean="0"/>
              <a:t>&lt;#&gt;</a:t>
            </a:r>
            <a:endParaRPr kumimoji="1" lang="ja-JP" altLang="en-US" dirty="0"/>
          </a:p>
        </p:txBody>
      </p:sp>
      <p:sp>
        <p:nvSpPr>
          <p:cNvPr id="9" name="スライド番号プレースホルダー 8"/>
          <p:cNvSpPr>
            <a:spLocks noGrp="1"/>
          </p:cNvSpPr>
          <p:nvPr>
            <p:ph type="sldNum" sz="quarter" idx="12"/>
          </p:nvPr>
        </p:nvSpPr>
        <p:spPr/>
        <p:txBody>
          <a:body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18473674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7" name="正方形/長方形 6"/>
          <p:cNvSpPr/>
          <p:nvPr userDrawn="1"/>
        </p:nvSpPr>
        <p:spPr>
          <a:xfrm>
            <a:off x="0" y="0"/>
            <a:ext cx="1260000" cy="6858000"/>
          </a:xfrm>
          <a:prstGeom prst="rect">
            <a:avLst/>
          </a:prstGeom>
          <a:solidFill>
            <a:srgbClr val="006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1260000" y="0"/>
            <a:ext cx="7884000" cy="836712"/>
          </a:xfrm>
        </p:spPr>
        <p:txBody>
          <a:bodyPr anchor="b">
            <a:normAutofit/>
          </a:bodyPr>
          <a:lstStyle>
            <a:lvl1pPr algn="l">
              <a:defRPr sz="2800" b="1">
                <a:solidFill>
                  <a:schemeClr val="tx1"/>
                </a:solidFill>
              </a:defRPr>
            </a:lvl1pPr>
          </a:lstStyle>
          <a:p>
            <a:r>
              <a:rPr kumimoji="1" lang="ja-JP" altLang="en-US" dirty="0" smtClean="0"/>
              <a:t>マスター タイトルの書式設定</a:t>
            </a:r>
            <a:endParaRPr kumimoji="1" lang="ja-JP" altLang="en-US" dirty="0"/>
          </a:p>
        </p:txBody>
      </p:sp>
      <p:sp>
        <p:nvSpPr>
          <p:cNvPr id="10" name="スライド番号プレースホルダー 9"/>
          <p:cNvSpPr>
            <a:spLocks noGrp="1"/>
          </p:cNvSpPr>
          <p:nvPr>
            <p:ph type="sldNum" sz="quarter" idx="12"/>
          </p:nvPr>
        </p:nvSpPr>
        <p:spPr>
          <a:xfrm>
            <a:off x="6732240" y="6381368"/>
            <a:ext cx="2133600" cy="360000"/>
          </a:xfrm>
        </p:spPr>
        <p:txBody>
          <a:bodyPr/>
          <a:lstStyle>
            <a:lvl1pPr>
              <a:defRPr sz="1600">
                <a:solidFill>
                  <a:schemeClr val="tx1"/>
                </a:solidFill>
              </a:defRPr>
            </a:lvl1pPr>
          </a:lstStyle>
          <a:p>
            <a:fld id="{67DE3D54-0EB6-4AAE-90D4-3C6A4DC41577}" type="slidenum">
              <a:rPr lang="ja-JP" altLang="en-US" smtClean="0"/>
              <a:pPr/>
              <a:t>‹#›</a:t>
            </a:fld>
            <a:endParaRPr lang="ja-JP" altLang="en-US" dirty="0"/>
          </a:p>
        </p:txBody>
      </p:sp>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1640" y="6381368"/>
            <a:ext cx="1032787" cy="360000"/>
          </a:xfrm>
          <a:prstGeom prst="rect">
            <a:avLst/>
          </a:prstGeom>
          <a:blipFill dpi="0" rotWithShape="1">
            <a:blip r:embed="rId3"/>
            <a:srcRect/>
            <a:stretch>
              <a:fillRect/>
            </a:stretch>
          </a:blipFill>
        </p:spPr>
      </p:pic>
      <p:sp>
        <p:nvSpPr>
          <p:cNvPr id="8" name="テキスト プレースホルダー 7"/>
          <p:cNvSpPr>
            <a:spLocks noGrp="1"/>
          </p:cNvSpPr>
          <p:nvPr>
            <p:ph type="body" sz="quarter" idx="13"/>
          </p:nvPr>
        </p:nvSpPr>
        <p:spPr>
          <a:xfrm>
            <a:off x="1691680" y="1268760"/>
            <a:ext cx="7200800" cy="5112608"/>
          </a:xfrm>
        </p:spPr>
        <p:txBody>
          <a:bodyPr/>
          <a:lstStyle>
            <a:lvl1pPr marL="571500" indent="-571500">
              <a:spcBef>
                <a:spcPts val="0"/>
              </a:spcBef>
              <a:spcAft>
                <a:spcPts val="1800"/>
              </a:spcAft>
              <a:buFont typeface="Wingdings" panose="05000000000000000000" pitchFamily="2" charset="2"/>
              <a:buChar char="l"/>
              <a:defRPr sz="3600"/>
            </a:lvl1pPr>
            <a:lvl2pPr>
              <a:spcBef>
                <a:spcPts val="0"/>
              </a:spcBef>
              <a:spcAft>
                <a:spcPts val="1800"/>
              </a:spcAft>
              <a:defRPr/>
            </a:lvl2pPr>
            <a:lvl3pPr>
              <a:spcBef>
                <a:spcPts val="0"/>
              </a:spcBef>
              <a:spcAft>
                <a:spcPts val="1800"/>
              </a:spcAft>
              <a:defRPr/>
            </a:lvl3pPr>
            <a:lvl4pPr>
              <a:spcBef>
                <a:spcPts val="0"/>
              </a:spcBef>
              <a:spcAft>
                <a:spcPts val="1800"/>
              </a:spcAft>
              <a:defRPr/>
            </a:lvl4pPr>
            <a:lvl5pPr>
              <a:spcBef>
                <a:spcPts val="0"/>
              </a:spcBef>
              <a:spcAft>
                <a:spcPts val="1800"/>
              </a:spcAft>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6161497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タイトルのみ">
    <p:spTree>
      <p:nvGrpSpPr>
        <p:cNvPr id="1" name=""/>
        <p:cNvGrpSpPr/>
        <p:nvPr/>
      </p:nvGrpSpPr>
      <p:grpSpPr>
        <a:xfrm>
          <a:off x="0" y="0"/>
          <a:ext cx="0" cy="0"/>
          <a:chOff x="0" y="0"/>
          <a:chExt cx="0" cy="0"/>
        </a:xfrm>
      </p:grpSpPr>
      <p:sp>
        <p:nvSpPr>
          <p:cNvPr id="7" name="正方形/長方形 6"/>
          <p:cNvSpPr/>
          <p:nvPr userDrawn="1"/>
        </p:nvSpPr>
        <p:spPr>
          <a:xfrm>
            <a:off x="0" y="0"/>
            <a:ext cx="1260000" cy="6858000"/>
          </a:xfrm>
          <a:prstGeom prst="rect">
            <a:avLst/>
          </a:prstGeom>
          <a:solidFill>
            <a:srgbClr val="006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スライド番号プレースホルダー 9"/>
          <p:cNvSpPr>
            <a:spLocks noGrp="1"/>
          </p:cNvSpPr>
          <p:nvPr>
            <p:ph type="sldNum" sz="quarter" idx="12"/>
          </p:nvPr>
        </p:nvSpPr>
        <p:spPr>
          <a:xfrm>
            <a:off x="6732240" y="6381368"/>
            <a:ext cx="2133600" cy="360000"/>
          </a:xfrm>
        </p:spPr>
        <p:txBody>
          <a:bodyPr/>
          <a:lstStyle>
            <a:lvl1pPr>
              <a:defRPr sz="1600">
                <a:solidFill>
                  <a:schemeClr val="tx1"/>
                </a:solidFill>
              </a:defRPr>
            </a:lvl1pPr>
          </a:lstStyle>
          <a:p>
            <a:fld id="{67DE3D54-0EB6-4AAE-90D4-3C6A4DC41577}" type="slidenum">
              <a:rPr lang="ja-JP" altLang="en-US" smtClean="0"/>
              <a:pPr/>
              <a:t>‹#›</a:t>
            </a:fld>
            <a:endParaRPr lang="ja-JP" altLang="en-US" dirty="0"/>
          </a:p>
        </p:txBody>
      </p:sp>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1640" y="6381368"/>
            <a:ext cx="1032787" cy="360000"/>
          </a:xfrm>
          <a:prstGeom prst="rect">
            <a:avLst/>
          </a:prstGeom>
          <a:blipFill dpi="0" rotWithShape="1">
            <a:blip r:embed="rId3"/>
            <a:srcRect/>
            <a:stretch>
              <a:fillRect/>
            </a:stretch>
          </a:blipFill>
        </p:spPr>
      </p:pic>
      <p:sp>
        <p:nvSpPr>
          <p:cNvPr id="6" name="タイトル 5"/>
          <p:cNvSpPr>
            <a:spLocks noGrp="1"/>
          </p:cNvSpPr>
          <p:nvPr>
            <p:ph type="title"/>
          </p:nvPr>
        </p:nvSpPr>
        <p:spPr>
          <a:xfrm>
            <a:off x="1260000" y="2790056"/>
            <a:ext cx="7632480" cy="1359024"/>
          </a:xfrm>
        </p:spPr>
        <p:txBody>
          <a:bodyPr/>
          <a:lstStyle>
            <a:lvl1pPr algn="l">
              <a:defRPr b="1"/>
            </a:lvl1pPr>
          </a:lstStyle>
          <a:p>
            <a:r>
              <a:rPr kumimoji="1" lang="ja-JP" altLang="en-US" smtClean="0"/>
              <a:t>マスター タイトルの書式設定</a:t>
            </a:r>
            <a:endParaRPr kumimoji="1" lang="ja-JP" altLang="en-US"/>
          </a:p>
        </p:txBody>
      </p:sp>
      <p:sp>
        <p:nvSpPr>
          <p:cNvPr id="13" name="テキスト プレースホルダー 12"/>
          <p:cNvSpPr>
            <a:spLocks noGrp="1"/>
          </p:cNvSpPr>
          <p:nvPr>
            <p:ph type="body" sz="quarter" idx="13"/>
          </p:nvPr>
        </p:nvSpPr>
        <p:spPr>
          <a:xfrm>
            <a:off x="1260000" y="1268412"/>
            <a:ext cx="7632480" cy="1512515"/>
          </a:xfrm>
        </p:spPr>
        <p:txBody>
          <a:bodyPr anchor="b">
            <a:normAutofit/>
          </a:bodyPr>
          <a:lstStyle>
            <a:lvl1pPr marL="0" indent="0">
              <a:buNone/>
              <a:defRPr sz="2800">
                <a:solidFill>
                  <a:srgbClr val="898989"/>
                </a:solidFill>
              </a:defRPr>
            </a:lvl1pPr>
          </a:lstStyle>
          <a:p>
            <a:pPr lvl="0"/>
            <a:r>
              <a:rPr kumimoji="1" lang="ja-JP" altLang="en-US" dirty="0" smtClean="0"/>
              <a:t>マスター テキストの書式設定</a:t>
            </a:r>
            <a:endParaRPr kumimoji="1" lang="ja-JP" altLang="en-US" dirty="0"/>
          </a:p>
        </p:txBody>
      </p:sp>
    </p:spTree>
    <p:extLst>
      <p:ext uri="{BB962C8B-B14F-4D97-AF65-F5344CB8AC3E}">
        <p14:creationId xmlns:p14="http://schemas.microsoft.com/office/powerpoint/2010/main" val="36238538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タイトルのみ">
    <p:spTree>
      <p:nvGrpSpPr>
        <p:cNvPr id="1" name=""/>
        <p:cNvGrpSpPr/>
        <p:nvPr/>
      </p:nvGrpSpPr>
      <p:grpSpPr>
        <a:xfrm>
          <a:off x="0" y="0"/>
          <a:ext cx="0" cy="0"/>
          <a:chOff x="0" y="0"/>
          <a:chExt cx="0" cy="0"/>
        </a:xfrm>
      </p:grpSpPr>
      <p:sp>
        <p:nvSpPr>
          <p:cNvPr id="7" name="正方形/長方形 6"/>
          <p:cNvSpPr/>
          <p:nvPr userDrawn="1"/>
        </p:nvSpPr>
        <p:spPr>
          <a:xfrm>
            <a:off x="0" y="0"/>
            <a:ext cx="9144000" cy="836712"/>
          </a:xfrm>
          <a:prstGeom prst="rect">
            <a:avLst/>
          </a:prstGeom>
          <a:solidFill>
            <a:srgbClr val="006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0" y="0"/>
            <a:ext cx="9144000" cy="836712"/>
          </a:xfrm>
        </p:spPr>
        <p:txBody>
          <a:bodyPr anchor="b">
            <a:normAutofit/>
          </a:bodyPr>
          <a:lstStyle>
            <a:lvl1pPr algn="l">
              <a:defRPr sz="2800" b="1">
                <a:solidFill>
                  <a:schemeClr val="bg1"/>
                </a:solidFill>
              </a:defRPr>
            </a:lvl1pPr>
          </a:lstStyle>
          <a:p>
            <a:r>
              <a:rPr kumimoji="1" lang="ja-JP" altLang="en-US" dirty="0" smtClean="0"/>
              <a:t>マスター タイトルの書式設定</a:t>
            </a:r>
            <a:endParaRPr kumimoji="1" lang="ja-JP" altLang="en-US" dirty="0"/>
          </a:p>
        </p:txBody>
      </p:sp>
      <p:sp>
        <p:nvSpPr>
          <p:cNvPr id="10" name="スライド番号プレースホルダー 9"/>
          <p:cNvSpPr>
            <a:spLocks noGrp="1"/>
          </p:cNvSpPr>
          <p:nvPr>
            <p:ph type="sldNum" sz="quarter" idx="12"/>
          </p:nvPr>
        </p:nvSpPr>
        <p:spPr>
          <a:xfrm>
            <a:off x="6732240" y="6381368"/>
            <a:ext cx="2133600" cy="360000"/>
          </a:xfrm>
        </p:spPr>
        <p:txBody>
          <a:bodyPr/>
          <a:lstStyle>
            <a:lvl1pPr>
              <a:defRPr sz="1600">
                <a:solidFill>
                  <a:schemeClr val="tx1"/>
                </a:solidFill>
              </a:defRPr>
            </a:lvl1pPr>
          </a:lstStyle>
          <a:p>
            <a:fld id="{67DE3D54-0EB6-4AAE-90D4-3C6A4DC41577}" type="slidenum">
              <a:rPr lang="ja-JP" altLang="en-US" smtClean="0"/>
              <a:pPr/>
              <a:t>‹#›</a:t>
            </a:fld>
            <a:endParaRPr lang="ja-JP" altLang="en-US" dirty="0"/>
          </a:p>
        </p:txBody>
      </p:sp>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6381368"/>
            <a:ext cx="1032787" cy="360000"/>
          </a:xfrm>
          <a:prstGeom prst="rect">
            <a:avLst/>
          </a:prstGeom>
          <a:blipFill dpi="0" rotWithShape="1">
            <a:blip r:embed="rId3"/>
            <a:srcRect/>
            <a:stretch>
              <a:fillRect/>
            </a:stretch>
          </a:blipFill>
        </p:spPr>
      </p:pic>
    </p:spTree>
    <p:extLst>
      <p:ext uri="{BB962C8B-B14F-4D97-AF65-F5344CB8AC3E}">
        <p14:creationId xmlns:p14="http://schemas.microsoft.com/office/powerpoint/2010/main" val="69360885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732240" y="6381368"/>
            <a:ext cx="2133600" cy="360000"/>
          </a:xfrm>
        </p:spPr>
        <p:txBody>
          <a:bodyPr/>
          <a:lstStyle>
            <a:lvl1pPr>
              <a:defRPr sz="1600">
                <a:solidFill>
                  <a:schemeClr val="tx1"/>
                </a:solidFill>
              </a:defRPr>
            </a:lvl1pPr>
          </a:lstStyle>
          <a:p>
            <a:fld id="{67DE3D54-0EB6-4AAE-90D4-3C6A4DC41577}" type="slidenum">
              <a:rPr lang="ja-JP" altLang="en-US" smtClean="0"/>
              <a:pPr/>
              <a:t>‹#›</a:t>
            </a:fld>
            <a:endParaRPr lang="ja-JP" altLang="en-US" dirty="0"/>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6381368"/>
            <a:ext cx="1032787" cy="360000"/>
          </a:xfrm>
          <a:prstGeom prst="rect">
            <a:avLst/>
          </a:prstGeom>
          <a:blipFill dpi="0" rotWithShape="1">
            <a:blip r:embed="rId3"/>
            <a:srcRect/>
            <a:stretch>
              <a:fillRect/>
            </a:stretch>
          </a:blipFill>
        </p:spPr>
      </p:pic>
    </p:spTree>
    <p:extLst>
      <p:ext uri="{BB962C8B-B14F-4D97-AF65-F5344CB8AC3E}">
        <p14:creationId xmlns:p14="http://schemas.microsoft.com/office/powerpoint/2010/main" val="38965036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dirty="0" smtClean="0"/>
              <a:t>&lt;#&gt;</a:t>
            </a:r>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E3D54-0EB6-4AAE-90D4-3C6A4DC41577}" type="slidenum">
              <a:rPr kumimoji="1" lang="ja-JP" altLang="en-US" smtClean="0"/>
              <a:t>‹#›</a:t>
            </a:fld>
            <a:endParaRPr kumimoji="1" lang="ja-JP" altLang="en-US" dirty="0"/>
          </a:p>
        </p:txBody>
      </p:sp>
    </p:spTree>
    <p:extLst>
      <p:ext uri="{BB962C8B-B14F-4D97-AF65-F5344CB8AC3E}">
        <p14:creationId xmlns:p14="http://schemas.microsoft.com/office/powerpoint/2010/main" val="613656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60" r:id="rId8"/>
    <p:sldLayoutId id="2147483655" r:id="rId9"/>
    <p:sldLayoutId id="2147483656" r:id="rId10"/>
    <p:sldLayoutId id="2147483657" r:id="rId11"/>
    <p:sldLayoutId id="2147483658" r:id="rId12"/>
    <p:sldLayoutId id="2147483659" r:id="rId13"/>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dirty="0"/>
              <a:t>障害者総合支援法の対象となる疾病の見直しについて</a:t>
            </a:r>
            <a:endParaRPr kumimoji="1" lang="ja-JP" altLang="en-US" sz="4000" dirty="0"/>
          </a:p>
        </p:txBody>
      </p:sp>
      <p:sp>
        <p:nvSpPr>
          <p:cNvPr id="4" name="テキスト ボックス 3"/>
          <p:cNvSpPr txBox="1"/>
          <p:nvPr/>
        </p:nvSpPr>
        <p:spPr>
          <a:xfrm>
            <a:off x="2221285" y="6039893"/>
            <a:ext cx="6647974" cy="461665"/>
          </a:xfrm>
          <a:prstGeom prst="rect">
            <a:avLst/>
          </a:prstGeom>
          <a:noFill/>
        </p:spPr>
        <p:txBody>
          <a:bodyPr wrap="none" rtlCol="0">
            <a:spAutoFit/>
          </a:bodyPr>
          <a:lstStyle/>
          <a:p>
            <a:pPr algn="r"/>
            <a:r>
              <a:rPr kumimoji="1" lang="ja-JP" altLang="en-US" sz="2400" dirty="0" smtClean="0">
                <a:solidFill>
                  <a:schemeClr val="bg1"/>
                </a:solidFill>
              </a:rPr>
              <a:t>浜松市健康福祉部障害保健福祉課給付グループ</a:t>
            </a:r>
            <a:endParaRPr kumimoji="1" lang="ja-JP" altLang="en-US" sz="2400" dirty="0">
              <a:solidFill>
                <a:schemeClr val="bg1"/>
              </a:solidFill>
            </a:endParaRPr>
          </a:p>
        </p:txBody>
      </p:sp>
      <p:sp>
        <p:nvSpPr>
          <p:cNvPr id="5" name="テキスト ボックス 4"/>
          <p:cNvSpPr txBox="1"/>
          <p:nvPr/>
        </p:nvSpPr>
        <p:spPr>
          <a:xfrm>
            <a:off x="6031623" y="5517232"/>
            <a:ext cx="2837635" cy="461665"/>
          </a:xfrm>
          <a:prstGeom prst="rect">
            <a:avLst/>
          </a:prstGeom>
          <a:noFill/>
        </p:spPr>
        <p:txBody>
          <a:bodyPr wrap="none" rtlCol="0">
            <a:spAutoFit/>
          </a:bodyPr>
          <a:lstStyle/>
          <a:p>
            <a:pPr algn="r"/>
            <a:r>
              <a:rPr kumimoji="1" lang="ja-JP" altLang="en-US" sz="2400" dirty="0" smtClean="0">
                <a:solidFill>
                  <a:schemeClr val="bg1"/>
                </a:solidFill>
              </a:rPr>
              <a:t>令和</a:t>
            </a:r>
            <a:r>
              <a:rPr lang="en-US" altLang="ja-JP" sz="2400" dirty="0" smtClean="0">
                <a:solidFill>
                  <a:schemeClr val="bg1"/>
                </a:solidFill>
              </a:rPr>
              <a:t>6</a:t>
            </a:r>
            <a:r>
              <a:rPr lang="ja-JP" altLang="en-US" sz="2400" dirty="0" smtClean="0">
                <a:solidFill>
                  <a:schemeClr val="bg1"/>
                </a:solidFill>
              </a:rPr>
              <a:t>年度集団指導</a:t>
            </a:r>
            <a:endParaRPr kumimoji="1" lang="ja-JP" altLang="en-US" sz="2400" dirty="0">
              <a:solidFill>
                <a:schemeClr val="bg1"/>
              </a:solidFill>
            </a:endParaRPr>
          </a:p>
        </p:txBody>
      </p:sp>
    </p:spTree>
    <p:extLst>
      <p:ext uri="{BB962C8B-B14F-4D97-AF65-F5344CB8AC3E}">
        <p14:creationId xmlns:p14="http://schemas.microsoft.com/office/powerpoint/2010/main" val="4073973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障害者総合支援法の改正</a:t>
            </a:r>
            <a:endParaRPr kumimoji="1" lang="ja-JP" altLang="en-US" dirty="0"/>
          </a:p>
        </p:txBody>
      </p:sp>
      <p:sp>
        <p:nvSpPr>
          <p:cNvPr id="3" name="スライド番号プレースホルダー 2"/>
          <p:cNvSpPr>
            <a:spLocks noGrp="1"/>
          </p:cNvSpPr>
          <p:nvPr>
            <p:ph type="sldNum" sz="quarter" idx="12"/>
          </p:nvPr>
        </p:nvSpPr>
        <p:spPr/>
        <p:txBody>
          <a:bodyPr/>
          <a:lstStyle/>
          <a:p>
            <a:fld id="{67DE3D54-0EB6-4AAE-90D4-3C6A4DC41577}" type="slidenum">
              <a:rPr lang="ja-JP" altLang="en-US" smtClean="0"/>
              <a:pPr/>
              <a:t>2</a:t>
            </a:fld>
            <a:endParaRPr lang="ja-JP" altLang="en-US" dirty="0"/>
          </a:p>
        </p:txBody>
      </p:sp>
      <p:sp>
        <p:nvSpPr>
          <p:cNvPr id="8" name="テキスト ボックス 7"/>
          <p:cNvSpPr txBox="1"/>
          <p:nvPr/>
        </p:nvSpPr>
        <p:spPr>
          <a:xfrm>
            <a:off x="229269" y="1323209"/>
            <a:ext cx="8084264" cy="1384995"/>
          </a:xfrm>
          <a:prstGeom prst="rect">
            <a:avLst/>
          </a:prstGeom>
          <a:noFill/>
        </p:spPr>
        <p:txBody>
          <a:bodyPr wrap="none" rtlCol="0">
            <a:spAutoFit/>
          </a:bodyPr>
          <a:lstStyle/>
          <a:p>
            <a:r>
              <a:rPr lang="ja-JP" altLang="en-US" sz="2800" dirty="0" smtClean="0"/>
              <a:t>◆概要</a:t>
            </a:r>
            <a:endParaRPr lang="en-US" altLang="ja-JP" sz="2800" dirty="0" smtClean="0"/>
          </a:p>
          <a:p>
            <a:r>
              <a:rPr lang="ja-JP" altLang="en-US" sz="2800" dirty="0" smtClean="0"/>
              <a:t>　障害福祉サービス等の支給対象となる疾病が</a:t>
            </a:r>
            <a:endParaRPr lang="en-US" altLang="ja-JP" sz="2800" dirty="0" smtClean="0"/>
          </a:p>
          <a:p>
            <a:r>
              <a:rPr lang="ja-JP" altLang="en-US" sz="2800" dirty="0" smtClean="0"/>
              <a:t>　追加され、</a:t>
            </a:r>
            <a:r>
              <a:rPr lang="en-US" altLang="ja-JP" sz="2800" dirty="0" smtClean="0"/>
              <a:t>369</a:t>
            </a:r>
            <a:r>
              <a:rPr lang="ja-JP" altLang="en-US" sz="2800" dirty="0" smtClean="0"/>
              <a:t>疾病から</a:t>
            </a:r>
            <a:r>
              <a:rPr lang="en-US" altLang="ja-JP" sz="2800" dirty="0" smtClean="0"/>
              <a:t>376</a:t>
            </a:r>
            <a:r>
              <a:rPr lang="ja-JP" altLang="en-US" sz="2800" dirty="0" smtClean="0"/>
              <a:t>疾病となります。</a:t>
            </a:r>
            <a:endParaRPr kumimoji="1" lang="ja-JP" altLang="en-US" sz="2800" dirty="0"/>
          </a:p>
        </p:txBody>
      </p:sp>
      <p:sp>
        <p:nvSpPr>
          <p:cNvPr id="6" name="テキスト ボックス 5"/>
          <p:cNvSpPr txBox="1"/>
          <p:nvPr/>
        </p:nvSpPr>
        <p:spPr>
          <a:xfrm>
            <a:off x="639637" y="4477002"/>
            <a:ext cx="7709162" cy="1015663"/>
          </a:xfrm>
          <a:prstGeom prst="rect">
            <a:avLst/>
          </a:prstGeom>
          <a:noFill/>
        </p:spPr>
        <p:txBody>
          <a:bodyPr wrap="none" rtlCol="0">
            <a:spAutoFit/>
          </a:bodyPr>
          <a:lstStyle/>
          <a:p>
            <a:r>
              <a:rPr lang="ja-JP" altLang="en-US" sz="2000" dirty="0" smtClean="0"/>
              <a:t>＜法律＞</a:t>
            </a:r>
            <a:endParaRPr lang="en-US" altLang="ja-JP" sz="2000" dirty="0" smtClean="0"/>
          </a:p>
          <a:p>
            <a:r>
              <a:rPr lang="ja-JP" altLang="en-US" sz="2000" dirty="0"/>
              <a:t> </a:t>
            </a:r>
            <a:r>
              <a:rPr lang="ja-JP" altLang="en-US" sz="2000" dirty="0" smtClean="0"/>
              <a:t>障害者</a:t>
            </a:r>
            <a:r>
              <a:rPr lang="ja-JP" altLang="en-US" sz="2000" dirty="0"/>
              <a:t>の日常生活及び社会生活を総合的</a:t>
            </a:r>
            <a:r>
              <a:rPr lang="ja-JP" altLang="en-US" sz="2000" dirty="0" smtClean="0"/>
              <a:t>に支援</a:t>
            </a:r>
            <a:r>
              <a:rPr lang="ja-JP" altLang="en-US" sz="2000" dirty="0"/>
              <a:t>するための</a:t>
            </a:r>
            <a:r>
              <a:rPr lang="ja-JP" altLang="en-US" sz="2000" dirty="0" smtClean="0"/>
              <a:t>法律</a:t>
            </a:r>
            <a:endParaRPr lang="en-US" altLang="ja-JP" sz="2000" dirty="0" smtClean="0"/>
          </a:p>
          <a:p>
            <a:r>
              <a:rPr lang="ja-JP" altLang="en-US" sz="2000" dirty="0" smtClean="0"/>
              <a:t>（</a:t>
            </a:r>
            <a:r>
              <a:rPr lang="ja-JP" altLang="en-US" sz="2000" dirty="0"/>
              <a:t>障害者総合支援法</a:t>
            </a:r>
            <a:r>
              <a:rPr lang="ja-JP" altLang="en-US" sz="2000" dirty="0" smtClean="0"/>
              <a:t>）</a:t>
            </a:r>
            <a:endParaRPr lang="en-US" altLang="ja-JP" sz="2000" dirty="0" smtClean="0"/>
          </a:p>
        </p:txBody>
      </p:sp>
      <p:sp>
        <p:nvSpPr>
          <p:cNvPr id="4" name="正方形/長方形 3"/>
          <p:cNvSpPr/>
          <p:nvPr/>
        </p:nvSpPr>
        <p:spPr>
          <a:xfrm>
            <a:off x="639637" y="4447001"/>
            <a:ext cx="7877800" cy="107566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29269" y="3031569"/>
            <a:ext cx="3007555" cy="954107"/>
          </a:xfrm>
          <a:prstGeom prst="rect">
            <a:avLst/>
          </a:prstGeom>
          <a:noFill/>
        </p:spPr>
        <p:txBody>
          <a:bodyPr wrap="none" rtlCol="0">
            <a:spAutoFit/>
          </a:bodyPr>
          <a:lstStyle/>
          <a:p>
            <a:r>
              <a:rPr lang="ja-JP" altLang="en-US" sz="2800" dirty="0" smtClean="0"/>
              <a:t>◆適用日</a:t>
            </a:r>
            <a:endParaRPr lang="en-US" altLang="ja-JP" sz="2800" dirty="0" smtClean="0"/>
          </a:p>
          <a:p>
            <a:r>
              <a:rPr lang="ja-JP" altLang="en-US" sz="2800" dirty="0" smtClean="0"/>
              <a:t>　令和</a:t>
            </a:r>
            <a:r>
              <a:rPr lang="en-US" altLang="ja-JP" sz="2800" dirty="0" smtClean="0"/>
              <a:t>7</a:t>
            </a:r>
            <a:r>
              <a:rPr lang="ja-JP" altLang="en-US" sz="2800" dirty="0" smtClean="0"/>
              <a:t>年</a:t>
            </a:r>
            <a:r>
              <a:rPr lang="en-US" altLang="ja-JP" sz="2800" dirty="0" smtClean="0"/>
              <a:t>4</a:t>
            </a:r>
            <a:r>
              <a:rPr lang="ja-JP" altLang="en-US" sz="2800" dirty="0" smtClean="0"/>
              <a:t>月</a:t>
            </a:r>
            <a:r>
              <a:rPr lang="en-US" altLang="ja-JP" sz="2800" dirty="0" smtClean="0"/>
              <a:t>1</a:t>
            </a:r>
            <a:r>
              <a:rPr lang="ja-JP" altLang="en-US" sz="2800" dirty="0" smtClean="0"/>
              <a:t>日</a:t>
            </a:r>
            <a:endParaRPr kumimoji="1" lang="ja-JP" altLang="en-US" sz="2800" dirty="0"/>
          </a:p>
        </p:txBody>
      </p:sp>
    </p:spTree>
    <p:extLst>
      <p:ext uri="{BB962C8B-B14F-4D97-AF65-F5344CB8AC3E}">
        <p14:creationId xmlns:p14="http://schemas.microsoft.com/office/powerpoint/2010/main" val="2306886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　</a:t>
            </a:r>
            <a:r>
              <a:rPr lang="ja-JP" altLang="en-US" dirty="0"/>
              <a:t>追加</a:t>
            </a:r>
            <a:r>
              <a:rPr lang="ja-JP" altLang="en-US" dirty="0" smtClean="0"/>
              <a:t>される</a:t>
            </a:r>
            <a:r>
              <a:rPr lang="en-US" altLang="ja-JP" dirty="0" smtClean="0"/>
              <a:t>7</a:t>
            </a:r>
            <a:r>
              <a:rPr lang="ja-JP" altLang="en-US" dirty="0" smtClean="0"/>
              <a:t>疾病</a:t>
            </a:r>
            <a:endParaRPr kumimoji="1" lang="ja-JP" altLang="en-US" dirty="0"/>
          </a:p>
        </p:txBody>
      </p:sp>
      <p:sp>
        <p:nvSpPr>
          <p:cNvPr id="3" name="スライド番号プレースホルダー 2"/>
          <p:cNvSpPr>
            <a:spLocks noGrp="1"/>
          </p:cNvSpPr>
          <p:nvPr>
            <p:ph type="sldNum" sz="quarter" idx="12"/>
          </p:nvPr>
        </p:nvSpPr>
        <p:spPr/>
        <p:txBody>
          <a:bodyPr/>
          <a:lstStyle/>
          <a:p>
            <a:fld id="{67DE3D54-0EB6-4AAE-90D4-3C6A4DC41577}" type="slidenum">
              <a:rPr lang="ja-JP" altLang="en-US" smtClean="0"/>
              <a:pPr/>
              <a:t>3</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420586627"/>
              </p:ext>
            </p:extLst>
          </p:nvPr>
        </p:nvGraphicFramePr>
        <p:xfrm>
          <a:off x="537730" y="1124746"/>
          <a:ext cx="7778686" cy="5041603"/>
        </p:xfrm>
        <a:graphic>
          <a:graphicData uri="http://schemas.openxmlformats.org/drawingml/2006/table">
            <a:tbl>
              <a:tblPr bandRow="1">
                <a:tableStyleId>{5C22544A-7EE6-4342-B048-85BDC9FD1C3A}</a:tableStyleId>
              </a:tblPr>
              <a:tblGrid>
                <a:gridCol w="7778686">
                  <a:extLst>
                    <a:ext uri="{9D8B030D-6E8A-4147-A177-3AD203B41FA5}">
                      <a16:colId xmlns:a16="http://schemas.microsoft.com/office/drawing/2014/main" val="20000"/>
                    </a:ext>
                  </a:extLst>
                </a:gridCol>
              </a:tblGrid>
              <a:tr h="720229">
                <a:tc>
                  <a:txBody>
                    <a:bodyPr/>
                    <a:lstStyle/>
                    <a:p>
                      <a:pPr algn="l"/>
                      <a:r>
                        <a:rPr kumimoji="1" lang="en-US" altLang="zh-TW" sz="2400" b="0" dirty="0" smtClean="0"/>
                        <a:t>LMNB1 </a:t>
                      </a:r>
                      <a:r>
                        <a:rPr kumimoji="1" lang="zh-TW" altLang="en-US" sz="2400" b="0" dirty="0" smtClean="0"/>
                        <a:t>関連大脳白質脳症</a:t>
                      </a:r>
                    </a:p>
                  </a:txBody>
                  <a:tcPr anchor="ctr"/>
                </a:tc>
                <a:extLst>
                  <a:ext uri="{0D108BD9-81ED-4DB2-BD59-A6C34878D82A}">
                    <a16:rowId xmlns:a16="http://schemas.microsoft.com/office/drawing/2014/main" val="10002"/>
                  </a:ext>
                </a:extLst>
              </a:tr>
              <a:tr h="720229">
                <a:tc>
                  <a:txBody>
                    <a:bodyPr/>
                    <a:lstStyle/>
                    <a:p>
                      <a:pPr marL="0" indent="0">
                        <a:lnSpc>
                          <a:spcPts val="3000"/>
                        </a:lnSpc>
                        <a:buFont typeface="Arial" panose="020B0604020202020204" pitchFamily="34" charset="0"/>
                        <a:buNone/>
                      </a:pPr>
                      <a:r>
                        <a:rPr lang="en-US" altLang="ja-JP" sz="2400" b="0" dirty="0" smtClean="0"/>
                        <a:t>PURA</a:t>
                      </a:r>
                      <a:r>
                        <a:rPr lang="ja-JP" altLang="en-US" sz="2400" b="0" dirty="0" smtClean="0"/>
                        <a:t>関連神経発達異常症</a:t>
                      </a:r>
                    </a:p>
                  </a:txBody>
                  <a:tcPr anchor="ctr"/>
                </a:tc>
                <a:extLst>
                  <a:ext uri="{0D108BD9-81ED-4DB2-BD59-A6C34878D82A}">
                    <a16:rowId xmlns:a16="http://schemas.microsoft.com/office/drawing/2014/main" val="10003"/>
                  </a:ext>
                </a:extLst>
              </a:tr>
              <a:tr h="720229">
                <a:tc>
                  <a:txBody>
                    <a:bodyPr/>
                    <a:lstStyle/>
                    <a:p>
                      <a:pPr marL="0" indent="0">
                        <a:lnSpc>
                          <a:spcPts val="3000"/>
                        </a:lnSpc>
                        <a:buFont typeface="Arial" panose="020B0604020202020204" pitchFamily="34" charset="0"/>
                        <a:buNone/>
                      </a:pPr>
                      <a:r>
                        <a:rPr lang="ja-JP" altLang="en-US" sz="2400" b="0" dirty="0" smtClean="0"/>
                        <a:t>極長鎖アシル </a:t>
                      </a:r>
                      <a:r>
                        <a:rPr lang="en-US" altLang="ja-JP" sz="2400" b="0" dirty="0" smtClean="0"/>
                        <a:t>CoA </a:t>
                      </a:r>
                      <a:r>
                        <a:rPr lang="ja-JP" altLang="en-US" sz="2400" b="0" dirty="0" smtClean="0"/>
                        <a:t>脱水素酵素欠損症</a:t>
                      </a:r>
                      <a:endParaRPr lang="ja-JP" altLang="en-US" sz="2400" b="0" dirty="0"/>
                    </a:p>
                  </a:txBody>
                  <a:tcPr anchor="ctr"/>
                </a:tc>
                <a:extLst>
                  <a:ext uri="{0D108BD9-81ED-4DB2-BD59-A6C34878D82A}">
                    <a16:rowId xmlns:a16="http://schemas.microsoft.com/office/drawing/2014/main" val="10004"/>
                  </a:ext>
                </a:extLst>
              </a:tr>
              <a:tr h="720229">
                <a:tc>
                  <a:txBody>
                    <a:bodyPr/>
                    <a:lstStyle/>
                    <a:p>
                      <a:pPr marL="0" indent="0">
                        <a:lnSpc>
                          <a:spcPts val="3000"/>
                        </a:lnSpc>
                        <a:buFont typeface="Arial" panose="020B0604020202020204" pitchFamily="34" charset="0"/>
                        <a:buNone/>
                      </a:pPr>
                      <a:r>
                        <a:rPr lang="ja-JP" altLang="en-US" sz="2400" b="0" dirty="0" smtClean="0"/>
                        <a:t>乳児発症</a:t>
                      </a:r>
                      <a:r>
                        <a:rPr lang="en-US" altLang="ja-JP" sz="2400" b="0" dirty="0" smtClean="0"/>
                        <a:t>STING </a:t>
                      </a:r>
                      <a:r>
                        <a:rPr lang="ja-JP" altLang="en-US" sz="2400" b="0" dirty="0" smtClean="0"/>
                        <a:t>関連血管炎</a:t>
                      </a:r>
                      <a:endParaRPr lang="ja-JP" altLang="en-US" sz="2400" b="0" dirty="0"/>
                    </a:p>
                  </a:txBody>
                  <a:tcPr anchor="ctr"/>
                </a:tc>
                <a:extLst>
                  <a:ext uri="{0D108BD9-81ED-4DB2-BD59-A6C34878D82A}">
                    <a16:rowId xmlns:a16="http://schemas.microsoft.com/office/drawing/2014/main" val="10005"/>
                  </a:ext>
                </a:extLst>
              </a:tr>
              <a:tr h="7202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t>原発性肝外門脈閉塞症</a:t>
                      </a:r>
                    </a:p>
                  </a:txBody>
                  <a:tcPr anchor="ctr"/>
                </a:tc>
                <a:extLst>
                  <a:ext uri="{0D108BD9-81ED-4DB2-BD59-A6C34878D82A}">
                    <a16:rowId xmlns:a16="http://schemas.microsoft.com/office/drawing/2014/main" val="2103321324"/>
                  </a:ext>
                </a:extLst>
              </a:tr>
              <a:tr h="7202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t>出血性線溶異常症</a:t>
                      </a:r>
                    </a:p>
                  </a:txBody>
                  <a:tcPr anchor="ctr"/>
                </a:tc>
                <a:extLst>
                  <a:ext uri="{0D108BD9-81ED-4DB2-BD59-A6C34878D82A}">
                    <a16:rowId xmlns:a16="http://schemas.microsoft.com/office/drawing/2014/main" val="2001138934"/>
                  </a:ext>
                </a:extLst>
              </a:tr>
              <a:tr h="7202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t>ロウ症候群</a:t>
                      </a:r>
                    </a:p>
                  </a:txBody>
                  <a:tcPr anchor="ctr"/>
                </a:tc>
                <a:extLst>
                  <a:ext uri="{0D108BD9-81ED-4DB2-BD59-A6C34878D82A}">
                    <a16:rowId xmlns:a16="http://schemas.microsoft.com/office/drawing/2014/main" val="3914283098"/>
                  </a:ext>
                </a:extLst>
              </a:tr>
            </a:tbl>
          </a:graphicData>
        </a:graphic>
      </p:graphicFrame>
    </p:spTree>
    <p:extLst>
      <p:ext uri="{BB962C8B-B14F-4D97-AF65-F5344CB8AC3E}">
        <p14:creationId xmlns:p14="http://schemas.microsoft.com/office/powerpoint/2010/main" val="3644125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詳細について</a:t>
            </a:r>
            <a:endParaRPr kumimoji="1" lang="ja-JP" altLang="en-US" dirty="0"/>
          </a:p>
        </p:txBody>
      </p:sp>
      <p:sp>
        <p:nvSpPr>
          <p:cNvPr id="3" name="スライド番号プレースホルダー 2"/>
          <p:cNvSpPr>
            <a:spLocks noGrp="1"/>
          </p:cNvSpPr>
          <p:nvPr>
            <p:ph type="sldNum" sz="quarter" idx="12"/>
          </p:nvPr>
        </p:nvSpPr>
        <p:spPr/>
        <p:txBody>
          <a:bodyPr/>
          <a:lstStyle/>
          <a:p>
            <a:fld id="{67DE3D54-0EB6-4AAE-90D4-3C6A4DC41577}" type="slidenum">
              <a:rPr lang="ja-JP" altLang="en-US" smtClean="0"/>
              <a:pPr/>
              <a:t>4</a:t>
            </a:fld>
            <a:endParaRPr lang="ja-JP" altLang="en-US" dirty="0"/>
          </a:p>
        </p:txBody>
      </p:sp>
      <p:sp>
        <p:nvSpPr>
          <p:cNvPr id="5" name="テキスト ボックス 4"/>
          <p:cNvSpPr txBox="1"/>
          <p:nvPr/>
        </p:nvSpPr>
        <p:spPr>
          <a:xfrm>
            <a:off x="179512" y="1340768"/>
            <a:ext cx="9161482" cy="1815882"/>
          </a:xfrm>
          <a:prstGeom prst="rect">
            <a:avLst/>
          </a:prstGeom>
          <a:noFill/>
        </p:spPr>
        <p:txBody>
          <a:bodyPr wrap="none" rtlCol="0">
            <a:spAutoFit/>
          </a:bodyPr>
          <a:lstStyle/>
          <a:p>
            <a:r>
              <a:rPr lang="ja-JP" altLang="en-US" sz="2800" dirty="0" smtClean="0"/>
              <a:t>詳細は、別添の資料を確認してください。</a:t>
            </a:r>
            <a:endParaRPr lang="en-US" altLang="ja-JP" sz="2800" dirty="0" smtClean="0"/>
          </a:p>
          <a:p>
            <a:endParaRPr kumimoji="1" lang="en-US" altLang="ja-JP" sz="2800" dirty="0" smtClean="0"/>
          </a:p>
          <a:p>
            <a:r>
              <a:rPr kumimoji="1" lang="ja-JP" altLang="en-US" sz="2800" dirty="0" smtClean="0"/>
              <a:t>◆厚生労働省・こども家庭庁リーフレット</a:t>
            </a:r>
            <a:endParaRPr kumimoji="1" lang="en-US" altLang="ja-JP" sz="2800" dirty="0" smtClean="0"/>
          </a:p>
          <a:p>
            <a:r>
              <a:rPr lang="ja-JP" altLang="en-US" sz="2800" dirty="0" smtClean="0"/>
              <a:t>「</a:t>
            </a:r>
            <a:r>
              <a:rPr lang="ja-JP" altLang="en-US" sz="2800" dirty="0"/>
              <a:t>障害者総合支援法の対象となる難病が追加</a:t>
            </a:r>
            <a:r>
              <a:rPr lang="ja-JP" altLang="en-US" sz="2800" dirty="0" smtClean="0"/>
              <a:t>されます」</a:t>
            </a:r>
            <a:endParaRPr lang="en-US" altLang="ja-JP" sz="2800" dirty="0" smtClean="0"/>
          </a:p>
        </p:txBody>
      </p:sp>
    </p:spTree>
    <p:extLst>
      <p:ext uri="{BB962C8B-B14F-4D97-AF65-F5344CB8AC3E}">
        <p14:creationId xmlns:p14="http://schemas.microsoft.com/office/powerpoint/2010/main" val="3056786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3982</TotalTime>
  <Words>269</Words>
  <Application>Microsoft Office PowerPoint</Application>
  <PresentationFormat>画面に合わせる (4:3)</PresentationFormat>
  <Paragraphs>37</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Ｐゴシック</vt:lpstr>
      <vt:lpstr>メイリオ</vt:lpstr>
      <vt:lpstr>Arial</vt:lpstr>
      <vt:lpstr>Calibri</vt:lpstr>
      <vt:lpstr>Wingdings</vt:lpstr>
      <vt:lpstr>Office ​​テーマ</vt:lpstr>
      <vt:lpstr>障害者総合支援法の対象となる疾病の見直しについて</vt:lpstr>
      <vt:lpstr>　障害者総合支援法の改正</vt:lpstr>
      <vt:lpstr>　追加される7疾病</vt:lpstr>
      <vt:lpstr>　詳細について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249</cp:revision>
  <cp:lastPrinted>2023-10-19T05:39:49Z</cp:lastPrinted>
  <dcterms:created xsi:type="dcterms:W3CDTF">2022-07-27T08:04:11Z</dcterms:created>
  <dcterms:modified xsi:type="dcterms:W3CDTF">2025-03-18T05:56:55Z</dcterms:modified>
</cp:coreProperties>
</file>