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63" r:id="rId6"/>
    <p:sldId id="264" r:id="rId7"/>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215DA46-5F35-4719-8591-1E29406D763E}" type="datetimeFigureOut">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C76393-7C1E-478F-ABC5-FFA32CA2921D}" type="slidenum">
              <a:rPr kumimoji="1" lang="ja-JP" altLang="en-US" smtClean="0"/>
              <a:t>‹#›</a:t>
            </a:fld>
            <a:endParaRPr kumimoji="1" lang="ja-JP"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6215DA46-5F35-4719-8591-1E29406D763E}" type="datetimeFigureOut">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C76393-7C1E-478F-ABC5-FFA32CA2921D}"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215DA46-5F35-4719-8591-1E29406D763E}" type="datetimeFigureOut">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C76393-7C1E-478F-ABC5-FFA32CA2921D}"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6215DA46-5F35-4719-8591-1E29406D763E}" type="datetimeFigureOut">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C76393-7C1E-478F-ABC5-FFA32CA2921D}"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215DA46-5F35-4719-8591-1E29406D763E}" type="datetimeFigureOut">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C76393-7C1E-478F-ABC5-FFA32CA2921D}" type="slidenum">
              <a:rPr kumimoji="1" lang="ja-JP" altLang="en-US" smtClean="0"/>
              <a:t>‹#›</a:t>
            </a:fld>
            <a:endParaRPr kumimoji="1" lang="ja-JP"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215DA46-5F35-4719-8591-1E29406D763E}" type="datetimeFigureOut">
              <a:rPr kumimoji="1" lang="ja-JP" altLang="en-US" smtClean="0"/>
              <a:t>2025/3/18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C76393-7C1E-478F-ABC5-FFA32CA2921D}"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215DA46-5F35-4719-8591-1E29406D763E}" type="datetimeFigureOut">
              <a:rPr kumimoji="1" lang="ja-JP" altLang="en-US" smtClean="0"/>
              <a:t>2025/3/18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4C76393-7C1E-478F-ABC5-FFA32CA2921D}" type="slidenum">
              <a:rPr kumimoji="1" lang="ja-JP" altLang="en-US" smtClean="0"/>
              <a:t>‹#›</a:t>
            </a:fld>
            <a:endParaRPr kumimoji="1" lang="ja-JP"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6215DA46-5F35-4719-8591-1E29406D763E}" type="datetimeFigureOut">
              <a:rPr kumimoji="1" lang="ja-JP" altLang="en-US" smtClean="0"/>
              <a:t>2025/3/18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4C76393-7C1E-478F-ABC5-FFA32CA2921D}"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15DA46-5F35-4719-8591-1E29406D763E}" type="datetimeFigureOut">
              <a:rPr kumimoji="1" lang="ja-JP" altLang="en-US" smtClean="0"/>
              <a:t>2025/3/18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4C76393-7C1E-478F-ABC5-FFA32CA2921D}"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215DA46-5F35-4719-8591-1E29406D763E}" type="datetimeFigureOut">
              <a:rPr kumimoji="1" lang="ja-JP" altLang="en-US" smtClean="0"/>
              <a:t>2025/3/18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C76393-7C1E-478F-ABC5-FFA32CA2921D}" type="slidenum">
              <a:rPr kumimoji="1" lang="ja-JP" altLang="en-US" smtClean="0"/>
              <a:t>‹#›</a:t>
            </a:fld>
            <a:endParaRPr kumimoji="1" lang="ja-JP"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215DA46-5F35-4719-8591-1E29406D763E}" type="datetimeFigureOut">
              <a:rPr kumimoji="1" lang="ja-JP" altLang="en-US" smtClean="0"/>
              <a:t>2025/3/18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C76393-7C1E-478F-ABC5-FFA32CA2921D}"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215DA46-5F35-4719-8591-1E29406D763E}" type="datetimeFigureOut">
              <a:rPr kumimoji="1" lang="ja-JP" altLang="en-US" smtClean="0"/>
              <a:t>2025/3/18</a:t>
            </a:fld>
            <a:endParaRPr kumimoji="1" lang="ja-JP"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4C76393-7C1E-478F-ABC5-FFA32CA2921D}"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kumimoji="1"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latin typeface="HG丸ｺﾞｼｯｸM-PRO" panose="020F0600000000000000" pitchFamily="50" charset="-128"/>
                <a:ea typeface="HG丸ｺﾞｼｯｸM-PRO" panose="020F0600000000000000" pitchFamily="50" charset="-128"/>
              </a:rPr>
              <a:t>地域生活支援事業</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サブタイトル 2"/>
          <p:cNvSpPr>
            <a:spLocks noGrp="1"/>
          </p:cNvSpPr>
          <p:nvPr>
            <p:ph type="subTitle" idx="1"/>
          </p:nvPr>
        </p:nvSpPr>
        <p:spPr/>
        <p:txBody>
          <a:bodyPr/>
          <a:lstStyle/>
          <a:p>
            <a:r>
              <a:rPr kumimoji="1" lang="ja-JP" altLang="en-US" sz="3200" dirty="0" smtClean="0">
                <a:latin typeface="HG丸ｺﾞｼｯｸM-PRO" panose="020F0600000000000000" pitchFamily="50" charset="-128"/>
                <a:ea typeface="HG丸ｺﾞｼｯｸM-PRO" panose="020F0600000000000000" pitchFamily="50" charset="-128"/>
              </a:rPr>
              <a:t>移動支援事業</a:t>
            </a:r>
            <a:endParaRPr kumimoji="1" lang="en-US" altLang="ja-JP" sz="3200" dirty="0" smtClean="0">
              <a:latin typeface="HG丸ｺﾞｼｯｸM-PRO" panose="020F0600000000000000" pitchFamily="50" charset="-128"/>
              <a:ea typeface="HG丸ｺﾞｼｯｸM-PRO" panose="020F0600000000000000" pitchFamily="50" charset="-128"/>
            </a:endParaRPr>
          </a:p>
          <a:p>
            <a:r>
              <a:rPr lang="ja-JP" altLang="en-US" sz="3200" dirty="0" smtClean="0">
                <a:latin typeface="HG丸ｺﾞｼｯｸM-PRO" panose="020F0600000000000000" pitchFamily="50" charset="-128"/>
                <a:ea typeface="HG丸ｺﾞｼｯｸM-PRO" panose="020F0600000000000000" pitchFamily="50" charset="-128"/>
              </a:rPr>
              <a:t>日中</a:t>
            </a:r>
            <a:r>
              <a:rPr lang="ja-JP" altLang="en-US" sz="3200" dirty="0">
                <a:latin typeface="HG丸ｺﾞｼｯｸM-PRO" panose="020F0600000000000000" pitchFamily="50" charset="-128"/>
                <a:ea typeface="HG丸ｺﾞｼｯｸM-PRO" panose="020F0600000000000000" pitchFamily="50" charset="-128"/>
              </a:rPr>
              <a:t>一時</a:t>
            </a:r>
            <a:r>
              <a:rPr lang="ja-JP" altLang="en-US" sz="3200" dirty="0" smtClean="0">
                <a:latin typeface="HG丸ｺﾞｼｯｸM-PRO" panose="020F0600000000000000" pitchFamily="50" charset="-128"/>
                <a:ea typeface="HG丸ｺﾞｼｯｸM-PRO" panose="020F0600000000000000" pitchFamily="50" charset="-128"/>
              </a:rPr>
              <a:t>支援</a:t>
            </a:r>
            <a:r>
              <a:rPr lang="ja-JP" altLang="en-US" sz="3200" dirty="0">
                <a:latin typeface="HG丸ｺﾞｼｯｸM-PRO" panose="020F0600000000000000" pitchFamily="50" charset="-128"/>
                <a:ea typeface="HG丸ｺﾞｼｯｸM-PRO" panose="020F0600000000000000" pitchFamily="50" charset="-128"/>
              </a:rPr>
              <a:t>事業</a:t>
            </a:r>
            <a:endParaRPr kumimoji="1" lang="ja-JP" altLang="en-US" sz="3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632579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latin typeface="HG丸ｺﾞｼｯｸM-PRO" panose="020F0600000000000000" pitchFamily="50" charset="-128"/>
                <a:ea typeface="HG丸ｺﾞｼｯｸM-PRO" panose="020F0600000000000000" pitchFamily="50" charset="-128"/>
              </a:rPr>
              <a:t>1.</a:t>
            </a:r>
            <a:r>
              <a:rPr kumimoji="1" lang="ja-JP" altLang="en-US" dirty="0" smtClean="0">
                <a:latin typeface="HG丸ｺﾞｼｯｸM-PRO" panose="020F0600000000000000" pitchFamily="50" charset="-128"/>
                <a:ea typeface="HG丸ｺﾞｼｯｸM-PRO" panose="020F0600000000000000" pitchFamily="50" charset="-128"/>
              </a:rPr>
              <a:t>令和７年度 </a:t>
            </a:r>
            <a:r>
              <a:rPr lang="ja-JP" altLang="en-US" dirty="0" smtClean="0">
                <a:latin typeface="HG丸ｺﾞｼｯｸM-PRO" panose="020F0600000000000000" pitchFamily="50" charset="-128"/>
                <a:ea typeface="HG丸ｺﾞｼｯｸM-PRO" panose="020F0600000000000000" pitchFamily="50" charset="-128"/>
              </a:rPr>
              <a:t>事業更新について</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457200" y="1524000"/>
            <a:ext cx="8229600" cy="4953000"/>
          </a:xfrm>
        </p:spPr>
        <p:txBody>
          <a:bodyPr>
            <a:normAutofit fontScale="92500" lnSpcReduction="20000"/>
          </a:bodyPr>
          <a:lstStyle/>
          <a:p>
            <a:pPr marL="0" indent="0">
              <a:buNone/>
            </a:pPr>
            <a:endParaRPr lang="en-US" altLang="ja-JP" sz="3600" b="1"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4200" dirty="0" smtClean="0">
                <a:latin typeface="HG丸ｺﾞｼｯｸM-PRO" panose="020F0600000000000000" pitchFamily="50" charset="-128"/>
                <a:ea typeface="HG丸ｺﾞｼｯｸM-PRO" panose="020F0600000000000000" pitchFamily="50" charset="-128"/>
              </a:rPr>
              <a:t>移動支援事業及び日中一時支援事業の事業継続に必要な提出書類については３月末までに別途、メールにてご案内いたします。</a:t>
            </a:r>
          </a:p>
          <a:p>
            <a:pPr marL="0" indent="0">
              <a:buNone/>
            </a:pPr>
            <a:endParaRPr lang="en-US" altLang="ja-JP" sz="4200" dirty="0" smtClean="0">
              <a:latin typeface="HG丸ｺﾞｼｯｸM-PRO" panose="020F0600000000000000" pitchFamily="50" charset="-128"/>
              <a:ea typeface="HG丸ｺﾞｼｯｸM-PRO" panose="020F0600000000000000" pitchFamily="50" charset="-128"/>
            </a:endParaRPr>
          </a:p>
          <a:p>
            <a:pPr marL="0" indent="0">
              <a:buNone/>
            </a:pPr>
            <a:r>
              <a:rPr lang="en-US" altLang="ja-JP" sz="3600" dirty="0" smtClean="0">
                <a:latin typeface="HG丸ｺﾞｼｯｸM-PRO" panose="020F0600000000000000" pitchFamily="50" charset="-128"/>
                <a:ea typeface="HG丸ｺﾞｼｯｸM-PRO" panose="020F0600000000000000" pitchFamily="50" charset="-128"/>
              </a:rPr>
              <a:t>※</a:t>
            </a:r>
            <a:r>
              <a:rPr lang="ja-JP" altLang="en-US" sz="3600" dirty="0" smtClean="0">
                <a:latin typeface="HG丸ｺﾞｼｯｸM-PRO" panose="020F0600000000000000" pitchFamily="50" charset="-128"/>
                <a:ea typeface="HG丸ｺﾞｼｯｸM-PRO" panose="020F0600000000000000" pitchFamily="50" charset="-128"/>
              </a:rPr>
              <a:t>令和７年度、廃止及び休止をする事業所は障害保健福祉課へ連絡の上、３月３１日（月）までに廃止・休止届を提出してください。</a:t>
            </a:r>
            <a:endParaRPr kumimoji="1" lang="ja-JP" altLang="en-US" sz="35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674427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33400"/>
            <a:ext cx="8229600" cy="1066800"/>
          </a:xfrm>
        </p:spPr>
        <p:txBody>
          <a:bodyPr>
            <a:normAutofit/>
          </a:bodyPr>
          <a:lstStyle/>
          <a:p>
            <a:r>
              <a:rPr lang="en-US" altLang="ja-JP" dirty="0" smtClean="0">
                <a:latin typeface="HG丸ｺﾞｼｯｸM-PRO" panose="020F0600000000000000" pitchFamily="50" charset="-128"/>
                <a:ea typeface="HG丸ｺﾞｼｯｸM-PRO" panose="020F0600000000000000" pitchFamily="50" charset="-128"/>
              </a:rPr>
              <a:t>2.</a:t>
            </a:r>
            <a:r>
              <a:rPr lang="ja-JP" altLang="en-US" dirty="0">
                <a:latin typeface="HG丸ｺﾞｼｯｸM-PRO" panose="020F0600000000000000" pitchFamily="50" charset="-128"/>
                <a:ea typeface="HG丸ｺﾞｼｯｸM-PRO" panose="020F0600000000000000" pitchFamily="50" charset="-128"/>
              </a:rPr>
              <a:t>事業</a:t>
            </a:r>
            <a:r>
              <a:rPr lang="ja-JP" altLang="en-US" dirty="0" smtClean="0">
                <a:latin typeface="HG丸ｺﾞｼｯｸM-PRO" panose="020F0600000000000000" pitchFamily="50" charset="-128"/>
                <a:ea typeface="HG丸ｺﾞｼｯｸM-PRO" panose="020F0600000000000000" pitchFamily="50" charset="-128"/>
              </a:rPr>
              <a:t>実施の報告</a:t>
            </a:r>
            <a:endParaRPr kumimoji="1" lang="ja-JP" altLang="en-US" sz="3100" dirty="0"/>
          </a:p>
        </p:txBody>
      </p:sp>
      <p:sp>
        <p:nvSpPr>
          <p:cNvPr id="3" name="コンテンツ プレースホルダー 2"/>
          <p:cNvSpPr>
            <a:spLocks noGrp="1"/>
          </p:cNvSpPr>
          <p:nvPr>
            <p:ph idx="1"/>
          </p:nvPr>
        </p:nvSpPr>
        <p:spPr/>
        <p:txBody>
          <a:bodyPr>
            <a:normAutofit fontScale="92500" lnSpcReduction="10000"/>
          </a:bodyPr>
          <a:lstStyle/>
          <a:p>
            <a:pPr marL="0" indent="0">
              <a:buNone/>
            </a:pPr>
            <a:r>
              <a:rPr lang="ja-JP" altLang="en-US" sz="3600" b="1" dirty="0" smtClean="0">
                <a:latin typeface="HG丸ｺﾞｼｯｸM-PRO" panose="020F0600000000000000" pitchFamily="50" charset="-128"/>
                <a:ea typeface="HG丸ｺﾞｼｯｸM-PRO" panose="020F0600000000000000" pitchFamily="50" charset="-128"/>
              </a:rPr>
              <a:t>①事業実施報告書</a:t>
            </a:r>
            <a:endParaRPr lang="en-US" altLang="ja-JP" sz="3600" b="1"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3600" b="1" dirty="0" smtClean="0">
                <a:latin typeface="HG丸ｺﾞｼｯｸM-PRO" panose="020F0600000000000000" pitchFamily="50" charset="-128"/>
                <a:ea typeface="HG丸ｺﾞｼｯｸM-PRO" panose="020F0600000000000000" pitchFamily="50" charset="-128"/>
              </a:rPr>
              <a:t>②請求書　</a:t>
            </a:r>
            <a:endParaRPr lang="en-US" altLang="ja-JP" sz="3600" b="1" dirty="0">
              <a:latin typeface="HG丸ｺﾞｼｯｸM-PRO" panose="020F0600000000000000" pitchFamily="50" charset="-128"/>
              <a:ea typeface="HG丸ｺﾞｼｯｸM-PRO" panose="020F0600000000000000" pitchFamily="50" charset="-128"/>
            </a:endParaRPr>
          </a:p>
          <a:p>
            <a:pPr marL="0" indent="0">
              <a:buNone/>
            </a:pPr>
            <a:r>
              <a:rPr lang="ja-JP" altLang="en-US" sz="4000" b="1" dirty="0" smtClean="0">
                <a:latin typeface="HG丸ｺﾞｼｯｸM-PRO" panose="020F0600000000000000" pitchFamily="50" charset="-128"/>
                <a:ea typeface="HG丸ｺﾞｼｯｸM-PRO" panose="020F0600000000000000" pitchFamily="50" charset="-128"/>
              </a:rPr>
              <a:t>　</a:t>
            </a:r>
            <a:r>
              <a:rPr lang="ja-JP" altLang="en-US" sz="4400" b="1" dirty="0" smtClean="0">
                <a:latin typeface="HG丸ｺﾞｼｯｸM-PRO" panose="020F0600000000000000" pitchFamily="50" charset="-128"/>
                <a:ea typeface="HG丸ｺﾞｼｯｸM-PRO" panose="020F0600000000000000" pitchFamily="50" charset="-128"/>
              </a:rPr>
              <a:t>事業実施翌月</a:t>
            </a:r>
            <a:r>
              <a:rPr lang="ja-JP" altLang="en-US" sz="4400" b="1" u="sng" dirty="0" smtClean="0">
                <a:solidFill>
                  <a:srgbClr val="FF0000"/>
                </a:solidFill>
                <a:latin typeface="HG丸ｺﾞｼｯｸM-PRO" panose="020F0600000000000000" pitchFamily="50" charset="-128"/>
                <a:ea typeface="HG丸ｺﾞｼｯｸM-PRO" panose="020F0600000000000000" pitchFamily="50" charset="-128"/>
              </a:rPr>
              <a:t>１０日必着</a:t>
            </a:r>
            <a:endParaRPr lang="en-US" altLang="ja-JP" sz="4400" b="1" u="sng" dirty="0" smtClean="0">
              <a:solidFill>
                <a:srgbClr val="FF0000"/>
              </a:solidFill>
              <a:latin typeface="HG丸ｺﾞｼｯｸM-PRO" panose="020F0600000000000000" pitchFamily="50" charset="-128"/>
              <a:ea typeface="HG丸ｺﾞｼｯｸM-PRO" panose="020F0600000000000000" pitchFamily="50" charset="-128"/>
            </a:endParaRPr>
          </a:p>
          <a:p>
            <a:pPr marL="0" indent="0">
              <a:buNone/>
            </a:pPr>
            <a:r>
              <a:rPr lang="ja-JP" altLang="en-US" b="1" dirty="0">
                <a:solidFill>
                  <a:srgbClr val="FF0000"/>
                </a:solidFill>
                <a:latin typeface="HG丸ｺﾞｼｯｸM-PRO" panose="020F0600000000000000" pitchFamily="50" charset="-128"/>
                <a:ea typeface="HG丸ｺﾞｼｯｸM-PRO" panose="020F0600000000000000" pitchFamily="50" charset="-128"/>
              </a:rPr>
              <a:t>　</a:t>
            </a:r>
            <a:endParaRPr lang="en-US" altLang="ja-JP" sz="3600" b="1" dirty="0" smtClean="0">
              <a:solidFill>
                <a:srgbClr val="FF0000"/>
              </a:solidFill>
              <a:latin typeface="HG丸ｺﾞｼｯｸM-PRO" panose="020F0600000000000000" pitchFamily="50" charset="-128"/>
              <a:ea typeface="HG丸ｺﾞｼｯｸM-PRO" panose="020F0600000000000000" pitchFamily="50" charset="-128"/>
            </a:endParaRPr>
          </a:p>
          <a:p>
            <a:pPr marL="0" indent="0">
              <a:buNone/>
            </a:pPr>
            <a:r>
              <a:rPr lang="ja-JP" altLang="en-US" sz="3500" b="1" dirty="0" smtClean="0">
                <a:latin typeface="HG丸ｺﾞｼｯｸM-PRO" panose="020F0600000000000000" pitchFamily="50" charset="-128"/>
                <a:ea typeface="HG丸ｺﾞｼｯｸM-PRO" panose="020F0600000000000000" pitchFamily="50" charset="-128"/>
              </a:rPr>
              <a:t>特に</a:t>
            </a:r>
            <a:r>
              <a:rPr lang="ja-JP" altLang="en-US" sz="3600" b="1" u="sng" dirty="0" smtClean="0">
                <a:solidFill>
                  <a:srgbClr val="FF0000"/>
                </a:solidFill>
                <a:latin typeface="HG丸ｺﾞｼｯｸM-PRO" panose="020F0600000000000000" pitchFamily="50" charset="-128"/>
                <a:ea typeface="HG丸ｺﾞｼｯｸM-PRO" panose="020F0600000000000000" pitchFamily="50" charset="-128"/>
              </a:rPr>
              <a:t>３月分の請求書類が遅延した場合は</a:t>
            </a:r>
            <a:r>
              <a:rPr lang="ja-JP" altLang="en-US" sz="4400" b="1" u="sng" dirty="0" smtClean="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支払いができない</a:t>
            </a:r>
            <a:r>
              <a:rPr lang="ja-JP" altLang="en-US" sz="3000" b="1" dirty="0" smtClean="0">
                <a:latin typeface="HG丸ｺﾞｼｯｸM-PRO" panose="020F0600000000000000" pitchFamily="50" charset="-128"/>
                <a:ea typeface="HG丸ｺﾞｼｯｸM-PRO" panose="020F0600000000000000" pitchFamily="50" charset="-128"/>
              </a:rPr>
              <a:t>ため、ご注意ください</a:t>
            </a:r>
            <a:r>
              <a:rPr lang="ja-JP" altLang="en-US" sz="3600" b="1" dirty="0" smtClean="0">
                <a:latin typeface="HG丸ｺﾞｼｯｸM-PRO" panose="020F0600000000000000" pitchFamily="50" charset="-128"/>
                <a:ea typeface="HG丸ｺﾞｼｯｸM-PRO" panose="020F0600000000000000" pitchFamily="50" charset="-128"/>
              </a:rPr>
              <a:t>。</a:t>
            </a:r>
            <a:endParaRPr lang="en-US" altLang="ja-JP" sz="3600" b="1"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sz="2800" b="1" dirty="0" smtClean="0">
              <a:latin typeface="HG丸ｺﾞｼｯｸM-PRO" panose="020F0600000000000000" pitchFamily="50" charset="-128"/>
              <a:ea typeface="HG丸ｺﾞｼｯｸM-PRO" panose="020F0600000000000000" pitchFamily="50" charset="-128"/>
            </a:endParaRPr>
          </a:p>
          <a:p>
            <a:pPr marL="0" indent="0">
              <a:buNone/>
            </a:pPr>
            <a:r>
              <a:rPr lang="en-US" altLang="ja-JP" sz="3000" b="1" dirty="0" smtClean="0">
                <a:latin typeface="HG丸ｺﾞｼｯｸM-PRO" panose="020F0600000000000000" pitchFamily="50" charset="-128"/>
                <a:ea typeface="HG丸ｺﾞｼｯｸM-PRO" panose="020F0600000000000000" pitchFamily="50" charset="-128"/>
              </a:rPr>
              <a:t>※</a:t>
            </a:r>
            <a:r>
              <a:rPr lang="ja-JP" altLang="en-US" sz="3000" b="1" dirty="0" smtClean="0">
                <a:latin typeface="HG丸ｺﾞｼｯｸM-PRO" panose="020F0600000000000000" pitchFamily="50" charset="-128"/>
                <a:ea typeface="HG丸ｺﾞｼｯｸM-PRO" panose="020F0600000000000000" pitchFamily="50" charset="-128"/>
              </a:rPr>
              <a:t>令和</a:t>
            </a:r>
            <a:r>
              <a:rPr lang="en-US" altLang="ja-JP" sz="3000" b="1" dirty="0" smtClean="0">
                <a:latin typeface="HG丸ｺﾞｼｯｸM-PRO" panose="020F0600000000000000" pitchFamily="50" charset="-128"/>
                <a:ea typeface="HG丸ｺﾞｼｯｸM-PRO" panose="020F0600000000000000" pitchFamily="50" charset="-128"/>
              </a:rPr>
              <a:t>7</a:t>
            </a:r>
            <a:r>
              <a:rPr lang="ja-JP" altLang="en-US" sz="3000" b="1" dirty="0" smtClean="0">
                <a:latin typeface="HG丸ｺﾞｼｯｸM-PRO" panose="020F0600000000000000" pitchFamily="50" charset="-128"/>
                <a:ea typeface="HG丸ｺﾞｼｯｸM-PRO" panose="020F0600000000000000" pitchFamily="50" charset="-128"/>
              </a:rPr>
              <a:t>年</a:t>
            </a:r>
            <a:r>
              <a:rPr lang="en-US" altLang="ja-JP" sz="3000" b="1" dirty="0" smtClean="0">
                <a:latin typeface="HG丸ｺﾞｼｯｸM-PRO" panose="020F0600000000000000" pitchFamily="50" charset="-128"/>
                <a:ea typeface="HG丸ｺﾞｼｯｸM-PRO" panose="020F0600000000000000" pitchFamily="50" charset="-128"/>
              </a:rPr>
              <a:t>3</a:t>
            </a:r>
            <a:r>
              <a:rPr lang="ja-JP" altLang="en-US" sz="3000" b="1" dirty="0" smtClean="0">
                <a:latin typeface="HG丸ｺﾞｼｯｸM-PRO" panose="020F0600000000000000" pitchFamily="50" charset="-128"/>
                <a:ea typeface="HG丸ｺﾞｼｯｸM-PRO" panose="020F0600000000000000" pitchFamily="50" charset="-128"/>
              </a:rPr>
              <a:t>月分の請求書類の提出期限は</a:t>
            </a:r>
            <a:endParaRPr lang="en-US" altLang="ja-JP" sz="3000" b="1"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3500" b="1" u="sng" dirty="0" smtClean="0">
                <a:latin typeface="HG丸ｺﾞｼｯｸM-PRO" panose="020F0600000000000000" pitchFamily="50" charset="-128"/>
                <a:ea typeface="HG丸ｺﾞｼｯｸM-PRO" panose="020F0600000000000000" pitchFamily="50" charset="-128"/>
              </a:rPr>
              <a:t>令和</a:t>
            </a:r>
            <a:r>
              <a:rPr lang="ja-JP" altLang="en-US" sz="3500" b="1" u="sng" smtClean="0">
                <a:latin typeface="HG丸ｺﾞｼｯｸM-PRO" panose="020F0600000000000000" pitchFamily="50" charset="-128"/>
                <a:ea typeface="HG丸ｺﾞｼｯｸM-PRO" panose="020F0600000000000000" pitchFamily="50" charset="-128"/>
              </a:rPr>
              <a:t>７年４月</a:t>
            </a:r>
            <a:r>
              <a:rPr lang="ja-JP" altLang="en-US" sz="3500" b="1" u="sng">
                <a:latin typeface="HG丸ｺﾞｼｯｸM-PRO" panose="020F0600000000000000" pitchFamily="50" charset="-128"/>
                <a:ea typeface="HG丸ｺﾞｼｯｸM-PRO" panose="020F0600000000000000" pitchFamily="50" charset="-128"/>
              </a:rPr>
              <a:t>１０</a:t>
            </a:r>
            <a:r>
              <a:rPr lang="ja-JP" altLang="en-US" sz="3500" b="1" u="sng" smtClean="0">
                <a:latin typeface="HG丸ｺﾞｼｯｸM-PRO" panose="020F0600000000000000" pitchFamily="50" charset="-128"/>
                <a:ea typeface="HG丸ｺﾞｼｯｸM-PRO" panose="020F0600000000000000" pitchFamily="50" charset="-128"/>
              </a:rPr>
              <a:t>日</a:t>
            </a:r>
            <a:r>
              <a:rPr lang="ja-JP" altLang="en-US" sz="3500" b="1" u="sng" dirty="0" smtClean="0">
                <a:latin typeface="HG丸ｺﾞｼｯｸM-PRO" panose="020F0600000000000000" pitchFamily="50" charset="-128"/>
                <a:ea typeface="HG丸ｺﾞｼｯｸM-PRO" panose="020F0600000000000000" pitchFamily="50" charset="-128"/>
              </a:rPr>
              <a:t>（木）必着</a:t>
            </a:r>
            <a:r>
              <a:rPr lang="ja-JP" altLang="en-US" sz="2800" b="1" dirty="0" smtClean="0">
                <a:latin typeface="HG丸ｺﾞｼｯｸM-PRO" panose="020F0600000000000000" pitchFamily="50" charset="-128"/>
                <a:ea typeface="HG丸ｺﾞｼｯｸM-PRO" panose="020F0600000000000000" pitchFamily="50" charset="-128"/>
              </a:rPr>
              <a:t>です。</a:t>
            </a:r>
            <a:endParaRPr lang="en-US" altLang="ja-JP" sz="2800" b="1"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sz="2800" b="1" dirty="0">
              <a:latin typeface="HG丸ｺﾞｼｯｸM-PRO" panose="020F0600000000000000" pitchFamily="50" charset="-128"/>
              <a:ea typeface="HG丸ｺﾞｼｯｸM-PRO" panose="020F0600000000000000" pitchFamily="50" charset="-128"/>
            </a:endParaRPr>
          </a:p>
          <a:p>
            <a:pPr marL="0" indent="0">
              <a:buNone/>
            </a:pPr>
            <a:endParaRPr lang="en-US" altLang="ja-JP" sz="2800" b="1"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sz="2800" b="1" dirty="0">
              <a:latin typeface="HG丸ｺﾞｼｯｸM-PRO" panose="020F0600000000000000" pitchFamily="50" charset="-128"/>
              <a:ea typeface="HG丸ｺﾞｼｯｸM-PRO" panose="020F0600000000000000" pitchFamily="50" charset="-128"/>
            </a:endParaRPr>
          </a:p>
          <a:p>
            <a:pPr marL="0" indent="0">
              <a:buNone/>
            </a:pPr>
            <a:endParaRPr lang="en-US" altLang="ja-JP" sz="2800" b="1" dirty="0" smtClean="0">
              <a:latin typeface="HG丸ｺﾞｼｯｸM-PRO" panose="020F0600000000000000" pitchFamily="50" charset="-128"/>
              <a:ea typeface="HG丸ｺﾞｼｯｸM-PRO" panose="020F0600000000000000" pitchFamily="50" charset="-128"/>
            </a:endParaRPr>
          </a:p>
          <a:p>
            <a:pPr marL="0" indent="0">
              <a:buNone/>
            </a:pPr>
            <a:endParaRPr kumimoji="1" lang="en-US" altLang="ja-JP" sz="3600" b="1" dirty="0">
              <a:latin typeface="HG丸ｺﾞｼｯｸM-PRO" panose="020F0600000000000000" pitchFamily="50" charset="-128"/>
              <a:ea typeface="HG丸ｺﾞｼｯｸM-PRO" panose="020F0600000000000000" pitchFamily="50" charset="-128"/>
            </a:endParaRPr>
          </a:p>
          <a:p>
            <a:pPr marL="0" indent="0">
              <a:buNone/>
            </a:pPr>
            <a:endParaRPr lang="en-US" altLang="ja-JP" sz="3600" b="1" dirty="0" smtClean="0">
              <a:latin typeface="HG丸ｺﾞｼｯｸM-PRO" panose="020F0600000000000000" pitchFamily="50" charset="-128"/>
              <a:ea typeface="HG丸ｺﾞｼｯｸM-PRO" panose="020F0600000000000000" pitchFamily="50" charset="-128"/>
            </a:endParaRPr>
          </a:p>
          <a:p>
            <a:pPr marL="0" indent="0">
              <a:buNone/>
            </a:pPr>
            <a:endParaRPr kumimoji="1" lang="ja-JP" altLang="en-US" dirty="0"/>
          </a:p>
        </p:txBody>
      </p:sp>
    </p:spTree>
    <p:extLst>
      <p:ext uri="{BB962C8B-B14F-4D97-AF65-F5344CB8AC3E}">
        <p14:creationId xmlns:p14="http://schemas.microsoft.com/office/powerpoint/2010/main" val="156661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33400"/>
            <a:ext cx="8229600" cy="1066800"/>
          </a:xfrm>
        </p:spPr>
        <p:txBody>
          <a:bodyPr>
            <a:normAutofit/>
          </a:bodyPr>
          <a:lstStyle/>
          <a:p>
            <a:r>
              <a:rPr lang="ja-JP" altLang="en-US" dirty="0">
                <a:latin typeface="HG丸ｺﾞｼｯｸM-PRO" panose="020F0600000000000000" pitchFamily="50" charset="-128"/>
                <a:ea typeface="HG丸ｺﾞｼｯｸM-PRO" panose="020F0600000000000000" pitchFamily="50" charset="-128"/>
              </a:rPr>
              <a:t>３</a:t>
            </a:r>
            <a:r>
              <a:rPr lang="en-US" altLang="ja-JP" dirty="0" smtClean="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請求についての注意事項</a:t>
            </a:r>
            <a:endParaRPr kumimoji="1" lang="ja-JP" altLang="en-US" sz="3100" dirty="0"/>
          </a:p>
        </p:txBody>
      </p:sp>
      <p:sp>
        <p:nvSpPr>
          <p:cNvPr id="3" name="コンテンツ プレースホルダー 2"/>
          <p:cNvSpPr>
            <a:spLocks noGrp="1"/>
          </p:cNvSpPr>
          <p:nvPr>
            <p:ph idx="1"/>
          </p:nvPr>
        </p:nvSpPr>
        <p:spPr/>
        <p:txBody>
          <a:bodyPr>
            <a:normAutofit fontScale="92500" lnSpcReduction="10000"/>
          </a:bodyPr>
          <a:lstStyle/>
          <a:p>
            <a:pPr marL="0" indent="0">
              <a:buNone/>
            </a:pPr>
            <a:endParaRPr lang="en-US" altLang="ja-JP" sz="3200" b="1"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3200" b="1" dirty="0" smtClean="0">
                <a:latin typeface="HG丸ｺﾞｼｯｸM-PRO" panose="020F0600000000000000" pitchFamily="50" charset="-128"/>
                <a:ea typeface="HG丸ｺﾞｼｯｸM-PRO" panose="020F0600000000000000" pitchFamily="50" charset="-128"/>
              </a:rPr>
              <a:t>①実施報告書、請求書の記入方法について</a:t>
            </a:r>
            <a:endParaRPr lang="en-US" altLang="ja-JP" sz="3200" b="1"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3200" b="1" dirty="0" smtClean="0">
                <a:latin typeface="HG丸ｺﾞｼｯｸM-PRO" panose="020F0600000000000000" pitchFamily="50" charset="-128"/>
                <a:ea typeface="HG丸ｺﾞｼｯｸM-PRO" panose="020F0600000000000000" pitchFamily="50" charset="-128"/>
              </a:rPr>
              <a:t>委任状を提出している場合は届出してある受任者の</a:t>
            </a:r>
            <a:r>
              <a:rPr lang="ja-JP" altLang="en-US" sz="3200" b="1" dirty="0">
                <a:latin typeface="HG丸ｺﾞｼｯｸM-PRO" panose="020F0600000000000000" pitchFamily="50" charset="-128"/>
                <a:ea typeface="HG丸ｺﾞｼｯｸM-PRO" panose="020F0600000000000000" pitchFamily="50" charset="-128"/>
              </a:rPr>
              <a:t>とおり</a:t>
            </a:r>
            <a:r>
              <a:rPr lang="ja-JP" altLang="en-US" sz="3200" b="1" dirty="0" smtClean="0">
                <a:latin typeface="HG丸ｺﾞｼｯｸM-PRO" panose="020F0600000000000000" pitchFamily="50" charset="-128"/>
                <a:ea typeface="HG丸ｺﾞｼｯｸM-PRO" panose="020F0600000000000000" pitchFamily="50" charset="-128"/>
              </a:rPr>
              <a:t>記入してください。</a:t>
            </a:r>
            <a:endParaRPr lang="en-US" altLang="ja-JP" sz="3200" b="1"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3200" b="1" u="sng" dirty="0" smtClean="0">
                <a:solidFill>
                  <a:srgbClr val="FF0000"/>
                </a:solidFill>
                <a:latin typeface="HG丸ｺﾞｼｯｸM-PRO" panose="020F0600000000000000" pitchFamily="50" charset="-128"/>
                <a:ea typeface="HG丸ｺﾞｼｯｸM-PRO" panose="020F0600000000000000" pitchFamily="50" charset="-128"/>
              </a:rPr>
              <a:t>特に代表者の役職にご注意ください。</a:t>
            </a:r>
            <a:endParaRPr lang="en-US" altLang="ja-JP" sz="3200" b="1" u="sng" dirty="0" smtClean="0">
              <a:solidFill>
                <a:srgbClr val="FF0000"/>
              </a:solidFill>
              <a:latin typeface="HG丸ｺﾞｼｯｸM-PRO" panose="020F0600000000000000" pitchFamily="50" charset="-128"/>
              <a:ea typeface="HG丸ｺﾞｼｯｸM-PRO" panose="020F0600000000000000" pitchFamily="50" charset="-128"/>
            </a:endParaRPr>
          </a:p>
          <a:p>
            <a:pPr marL="0" indent="0">
              <a:buNone/>
            </a:pPr>
            <a:r>
              <a:rPr lang="ja-JP" altLang="en-US" sz="2800" b="1" dirty="0" smtClean="0">
                <a:latin typeface="HG丸ｺﾞｼｯｸM-PRO" panose="020F0600000000000000" pitchFamily="50" charset="-128"/>
                <a:ea typeface="HG丸ｺﾞｼｯｸM-PRO" panose="020F0600000000000000" pitchFamily="50" charset="-128"/>
              </a:rPr>
              <a:t>例）委任状の受任者   「</a:t>
            </a:r>
            <a:r>
              <a:rPr lang="ja-JP" altLang="en-US" sz="2800" b="1" u="sng" dirty="0" smtClean="0">
                <a:solidFill>
                  <a:srgbClr val="FF0000"/>
                </a:solidFill>
                <a:latin typeface="HG丸ｺﾞｼｯｸM-PRO" panose="020F0600000000000000" pitchFamily="50" charset="-128"/>
                <a:ea typeface="HG丸ｺﾞｼｯｸM-PRO" panose="020F0600000000000000" pitchFamily="50" charset="-128"/>
              </a:rPr>
              <a:t>所長</a:t>
            </a:r>
            <a:r>
              <a:rPr lang="ja-JP" altLang="en-US" sz="2800" b="1" dirty="0" smtClean="0">
                <a:latin typeface="HG丸ｺﾞｼｯｸM-PRO" panose="020F0600000000000000" pitchFamily="50" charset="-128"/>
                <a:ea typeface="HG丸ｺﾞｼｯｸM-PRO" panose="020F0600000000000000" pitchFamily="50" charset="-128"/>
              </a:rPr>
              <a:t>　　浜松　一郎」</a:t>
            </a:r>
            <a:endParaRPr lang="en-US" altLang="ja-JP" sz="2800" b="1"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800" b="1" dirty="0">
                <a:latin typeface="HG丸ｺﾞｼｯｸM-PRO" panose="020F0600000000000000" pitchFamily="50" charset="-128"/>
                <a:ea typeface="HG丸ｺﾞｼｯｸM-PRO" panose="020F0600000000000000" pitchFamily="50" charset="-128"/>
              </a:rPr>
              <a:t>　</a:t>
            </a:r>
            <a:r>
              <a:rPr lang="ja-JP" altLang="en-US" sz="2800" b="1" dirty="0" smtClean="0">
                <a:latin typeface="HG丸ｺﾞｼｯｸM-PRO" panose="020F0600000000000000" pitchFamily="50" charset="-128"/>
                <a:ea typeface="HG丸ｺﾞｼｯｸM-PRO" panose="020F0600000000000000" pitchFamily="50" charset="-128"/>
              </a:rPr>
              <a:t>　実施報告書の記入「</a:t>
            </a:r>
            <a:r>
              <a:rPr lang="ja-JP" altLang="en-US" sz="2800" b="1" u="sng" dirty="0" smtClean="0">
                <a:solidFill>
                  <a:srgbClr val="FF0000"/>
                </a:solidFill>
                <a:latin typeface="HG丸ｺﾞｼｯｸM-PRO" panose="020F0600000000000000" pitchFamily="50" charset="-128"/>
                <a:ea typeface="HG丸ｺﾞｼｯｸM-PRO" panose="020F0600000000000000" pitchFamily="50" charset="-128"/>
              </a:rPr>
              <a:t>管理者</a:t>
            </a:r>
            <a:r>
              <a:rPr lang="ja-JP" altLang="en-US" sz="2800" b="1" dirty="0" smtClean="0">
                <a:latin typeface="HG丸ｺﾞｼｯｸM-PRO" panose="020F0600000000000000" pitchFamily="50" charset="-128"/>
                <a:ea typeface="HG丸ｺﾞｼｯｸM-PRO" panose="020F0600000000000000" pitchFamily="50" charset="-128"/>
              </a:rPr>
              <a:t>　浜松　一郎」</a:t>
            </a:r>
            <a:endParaRPr lang="en-US" altLang="ja-JP" sz="2800" b="1"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800" b="1" dirty="0">
                <a:latin typeface="HG丸ｺﾞｼｯｸM-PRO" panose="020F0600000000000000" pitchFamily="50" charset="-128"/>
                <a:ea typeface="HG丸ｺﾞｼｯｸM-PRO" panose="020F0600000000000000" pitchFamily="50" charset="-128"/>
              </a:rPr>
              <a:t>　</a:t>
            </a:r>
            <a:r>
              <a:rPr lang="ja-JP" altLang="en-US" sz="2800" b="1" dirty="0" smtClean="0">
                <a:latin typeface="HG丸ｺﾞｼｯｸM-PRO" panose="020F0600000000000000" pitchFamily="50" charset="-128"/>
                <a:ea typeface="HG丸ｺﾞｼｯｸM-PRO" panose="020F0600000000000000" pitchFamily="50" charset="-128"/>
              </a:rPr>
              <a:t>　</a:t>
            </a:r>
            <a:r>
              <a:rPr lang="en-US" altLang="ja-JP" sz="2800" b="1" u="sng" dirty="0" smtClean="0">
                <a:solidFill>
                  <a:srgbClr val="FF0000"/>
                </a:solidFill>
                <a:latin typeface="HG丸ｺﾞｼｯｸM-PRO" panose="020F0600000000000000" pitchFamily="50" charset="-128"/>
                <a:ea typeface="HG丸ｺﾞｼｯｸM-PRO" panose="020F0600000000000000" pitchFamily="50" charset="-128"/>
              </a:rPr>
              <a:t>※</a:t>
            </a:r>
            <a:r>
              <a:rPr lang="ja-JP" altLang="en-US" sz="2800" b="1" u="sng" dirty="0" smtClean="0">
                <a:solidFill>
                  <a:srgbClr val="FF0000"/>
                </a:solidFill>
                <a:latin typeface="HG丸ｺﾞｼｯｸM-PRO" panose="020F0600000000000000" pitchFamily="50" charset="-128"/>
                <a:ea typeface="HG丸ｺﾞｼｯｸM-PRO" panose="020F0600000000000000" pitchFamily="50" charset="-128"/>
              </a:rPr>
              <a:t>✕管理者　○所長</a:t>
            </a:r>
            <a:r>
              <a:rPr lang="ja-JP" altLang="en-US" sz="2800" b="1" u="sng" dirty="0" smtClean="0">
                <a:latin typeface="HG丸ｺﾞｼｯｸM-PRO" panose="020F0600000000000000" pitchFamily="50" charset="-128"/>
                <a:ea typeface="HG丸ｺﾞｼｯｸM-PRO" panose="020F0600000000000000" pitchFamily="50" charset="-128"/>
              </a:rPr>
              <a:t>　</a:t>
            </a:r>
            <a:r>
              <a:rPr lang="ja-JP" altLang="en-US" sz="2800" b="1" u="sng" dirty="0" smtClean="0">
                <a:solidFill>
                  <a:srgbClr val="FF0000"/>
                </a:solidFill>
                <a:latin typeface="HG丸ｺﾞｼｯｸM-PRO" panose="020F0600000000000000" pitchFamily="50" charset="-128"/>
                <a:ea typeface="HG丸ｺﾞｼｯｸM-PRO" panose="020F0600000000000000" pitchFamily="50" charset="-128"/>
              </a:rPr>
              <a:t>委任状のとおり記入</a:t>
            </a:r>
            <a:r>
              <a:rPr lang="ja-JP" altLang="en-US" sz="2800" b="1" dirty="0" smtClean="0">
                <a:solidFill>
                  <a:srgbClr val="FF0000"/>
                </a:solidFill>
                <a:latin typeface="HG丸ｺﾞｼｯｸM-PRO" panose="020F0600000000000000" pitchFamily="50" charset="-128"/>
                <a:ea typeface="HG丸ｺﾞｼｯｸM-PRO" panose="020F0600000000000000" pitchFamily="50" charset="-128"/>
              </a:rPr>
              <a:t>　　</a:t>
            </a:r>
            <a:r>
              <a:rPr lang="ja-JP" altLang="en-US" sz="3200" b="1" dirty="0" smtClean="0">
                <a:latin typeface="HG丸ｺﾞｼｯｸM-PRO" panose="020F0600000000000000" pitchFamily="50" charset="-128"/>
                <a:ea typeface="HG丸ｺﾞｼｯｸM-PRO" panose="020F0600000000000000" pitchFamily="50" charset="-128"/>
              </a:rPr>
              <a:t>　</a:t>
            </a:r>
            <a:endParaRPr lang="en-US" altLang="ja-JP" sz="3200" b="1"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3200" b="1" dirty="0" smtClean="0">
                <a:latin typeface="HG丸ｺﾞｼｯｸM-PRO" panose="020F0600000000000000" pitchFamily="50" charset="-128"/>
                <a:ea typeface="HG丸ｺﾞｼｯｸM-PRO" panose="020F0600000000000000" pitchFamily="50" charset="-128"/>
              </a:rPr>
              <a:t>②日中一時支援の送迎時間は請求の算定に含まれません。</a:t>
            </a:r>
            <a:endParaRPr lang="en-US" altLang="ja-JP" sz="3200" b="1"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sz="3200" b="1" dirty="0">
              <a:latin typeface="HG丸ｺﾞｼｯｸM-PRO" panose="020F0600000000000000" pitchFamily="50" charset="-128"/>
              <a:ea typeface="HG丸ｺﾞｼｯｸM-PRO" panose="020F0600000000000000" pitchFamily="50" charset="-128"/>
            </a:endParaRPr>
          </a:p>
          <a:p>
            <a:pPr marL="0" indent="0">
              <a:buNone/>
            </a:pPr>
            <a:endParaRPr lang="en-US" altLang="ja-JP" sz="3200" b="1"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sz="3200" b="1" dirty="0">
              <a:latin typeface="HG丸ｺﾞｼｯｸM-PRO" panose="020F0600000000000000" pitchFamily="50" charset="-128"/>
              <a:ea typeface="HG丸ｺﾞｼｯｸM-PRO" panose="020F0600000000000000" pitchFamily="50" charset="-128"/>
            </a:endParaRPr>
          </a:p>
          <a:p>
            <a:pPr marL="0" indent="0">
              <a:buNone/>
            </a:pPr>
            <a:endParaRPr lang="en-US" altLang="ja-JP" sz="3200" b="1"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sz="3200" b="1" dirty="0">
              <a:latin typeface="HG丸ｺﾞｼｯｸM-PRO" panose="020F0600000000000000" pitchFamily="50" charset="-128"/>
              <a:ea typeface="HG丸ｺﾞｼｯｸM-PRO" panose="020F0600000000000000" pitchFamily="50" charset="-128"/>
            </a:endParaRPr>
          </a:p>
          <a:p>
            <a:pPr marL="0" indent="0">
              <a:buNone/>
            </a:pPr>
            <a:endParaRPr lang="en-US" altLang="ja-JP" sz="3200" b="1"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sz="3200" b="1"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sz="4000" b="1"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sz="3600" b="1" dirty="0" smtClean="0">
              <a:latin typeface="HG丸ｺﾞｼｯｸM-PRO" panose="020F0600000000000000" pitchFamily="50" charset="-128"/>
              <a:ea typeface="HG丸ｺﾞｼｯｸM-PRO" panose="020F0600000000000000" pitchFamily="50" charset="-128"/>
            </a:endParaRPr>
          </a:p>
          <a:p>
            <a:pPr marL="0" indent="0">
              <a:buNone/>
            </a:pPr>
            <a:endParaRPr kumimoji="1" lang="en-US" altLang="ja-JP" sz="3600" b="1" dirty="0">
              <a:latin typeface="HG丸ｺﾞｼｯｸM-PRO" panose="020F0600000000000000" pitchFamily="50" charset="-128"/>
              <a:ea typeface="HG丸ｺﾞｼｯｸM-PRO" panose="020F0600000000000000" pitchFamily="50" charset="-128"/>
            </a:endParaRPr>
          </a:p>
          <a:p>
            <a:pPr marL="0" indent="0">
              <a:buNone/>
            </a:pPr>
            <a:endParaRPr lang="en-US" altLang="ja-JP" sz="3600" b="1" dirty="0" smtClean="0">
              <a:latin typeface="HG丸ｺﾞｼｯｸM-PRO" panose="020F0600000000000000" pitchFamily="50" charset="-128"/>
              <a:ea typeface="HG丸ｺﾞｼｯｸM-PRO" panose="020F0600000000000000" pitchFamily="50" charset="-128"/>
            </a:endParaRPr>
          </a:p>
          <a:p>
            <a:pPr marL="0" indent="0">
              <a:buNone/>
            </a:pPr>
            <a:endParaRPr kumimoji="1" lang="ja-JP" altLang="en-US" dirty="0"/>
          </a:p>
        </p:txBody>
      </p:sp>
    </p:spTree>
    <p:extLst>
      <p:ext uri="{BB962C8B-B14F-4D97-AF65-F5344CB8AC3E}">
        <p14:creationId xmlns:p14="http://schemas.microsoft.com/office/powerpoint/2010/main" val="3523870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latin typeface="HG丸ｺﾞｼｯｸM-PRO" panose="020F0600000000000000" pitchFamily="50" charset="-128"/>
                <a:ea typeface="HG丸ｺﾞｼｯｸM-PRO" panose="020F0600000000000000" pitchFamily="50" charset="-128"/>
              </a:rPr>
              <a:t>４</a:t>
            </a:r>
            <a:r>
              <a:rPr lang="en-US" altLang="ja-JP" dirty="0" smtClean="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浜松市地域生活支援事業受給者証</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p:txBody>
          <a:bodyPr>
            <a:normAutofit/>
          </a:bodyPr>
          <a:lstStyle/>
          <a:p>
            <a:pPr marL="0" indent="0">
              <a:buNone/>
            </a:pPr>
            <a:r>
              <a:rPr kumimoji="1" lang="ja-JP" altLang="en-US" sz="4000" dirty="0" smtClean="0">
                <a:latin typeface="HG丸ｺﾞｼｯｸM-PRO" panose="020F0600000000000000" pitchFamily="50" charset="-128"/>
                <a:ea typeface="HG丸ｺﾞｼｯｸM-PRO" panose="020F0600000000000000" pitchFamily="50" charset="-128"/>
              </a:rPr>
              <a:t>　各受給者の担当窓口は受給者証の裏面に「○」で示されています。</a:t>
            </a:r>
            <a:endParaRPr kumimoji="1" lang="en-US" altLang="ja-JP" sz="4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4000" dirty="0">
                <a:latin typeface="HG丸ｺﾞｼｯｸM-PRO" panose="020F0600000000000000" pitchFamily="50" charset="-128"/>
                <a:ea typeface="HG丸ｺﾞｼｯｸM-PRO" panose="020F0600000000000000" pitchFamily="50" charset="-128"/>
              </a:rPr>
              <a:t>　</a:t>
            </a:r>
            <a:r>
              <a:rPr lang="ja-JP" altLang="en-US" sz="4000" dirty="0" smtClean="0">
                <a:latin typeface="HG丸ｺﾞｼｯｸM-PRO" panose="020F0600000000000000" pitchFamily="50" charset="-128"/>
                <a:ea typeface="HG丸ｺﾞｼｯｸM-PRO" panose="020F0600000000000000" pitchFamily="50" charset="-128"/>
              </a:rPr>
              <a:t>請求書類の提出は担当窓口へお願いいたします。</a:t>
            </a:r>
            <a:endParaRPr lang="en-US" altLang="ja-JP" sz="4000" dirty="0" smtClean="0">
              <a:latin typeface="HG丸ｺﾞｼｯｸM-PRO" panose="020F0600000000000000" pitchFamily="50" charset="-128"/>
              <a:ea typeface="HG丸ｺﾞｼｯｸM-PRO" panose="020F0600000000000000" pitchFamily="50" charset="-128"/>
            </a:endParaRPr>
          </a:p>
          <a:p>
            <a:pPr marL="0" indent="0">
              <a:buNone/>
            </a:pPr>
            <a:r>
              <a:rPr kumimoji="1" lang="ja-JP" altLang="en-US" sz="4000" dirty="0">
                <a:latin typeface="HG丸ｺﾞｼｯｸM-PRO" panose="020F0600000000000000" pitchFamily="50" charset="-128"/>
                <a:ea typeface="HG丸ｺﾞｼｯｸM-PRO" panose="020F0600000000000000" pitchFamily="50" charset="-128"/>
              </a:rPr>
              <a:t>　</a:t>
            </a:r>
            <a:r>
              <a:rPr kumimoji="1" lang="ja-JP" altLang="en-US" sz="3200" b="1" u="sng" dirty="0" smtClean="0">
                <a:solidFill>
                  <a:srgbClr val="FF0000"/>
                </a:solidFill>
                <a:latin typeface="HG丸ｺﾞｼｯｸM-PRO" panose="020F0600000000000000" pitchFamily="50" charset="-128"/>
                <a:ea typeface="HG丸ｺﾞｼｯｸM-PRO" panose="020F0600000000000000" pitchFamily="50" charset="-128"/>
              </a:rPr>
              <a:t>受給者証は年度ごとの更新となります</a:t>
            </a:r>
            <a:r>
              <a:rPr kumimoji="1" lang="ja-JP" altLang="en-US" sz="3200" dirty="0" smtClean="0">
                <a:latin typeface="HG丸ｺﾞｼｯｸM-PRO" panose="020F0600000000000000" pitchFamily="50" charset="-128"/>
                <a:ea typeface="HG丸ｺﾞｼｯｸM-PRO" panose="020F0600000000000000" pitchFamily="50" charset="-128"/>
              </a:rPr>
              <a:t>。特に年度が替わる際は、支給決定内容（支給決定期間や支給量等）をご確認ください。</a:t>
            </a:r>
            <a:endParaRPr kumimoji="1" lang="en-US" altLang="ja-JP" sz="40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604955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3080" y="730299"/>
            <a:ext cx="2852775" cy="1186533"/>
          </a:xfrm>
        </p:spPr>
        <p:txBody>
          <a:bodyPr>
            <a:normAutofit fontScale="90000"/>
          </a:bodyPr>
          <a:lstStyle/>
          <a:p>
            <a:r>
              <a:rPr lang="ja-JP" altLang="en-US" sz="2400" b="1" dirty="0" smtClean="0">
                <a:latin typeface="HG丸ｺﾞｼｯｸM-PRO" panose="020F0600000000000000" pitchFamily="50" charset="-128"/>
                <a:ea typeface="HG丸ｺﾞｼｯｸM-PRO" panose="020F0600000000000000" pitchFamily="50" charset="-128"/>
              </a:rPr>
              <a:t>浜松市地域生活支援事業受給者証</a:t>
            </a:r>
            <a:r>
              <a:rPr lang="en-US" altLang="ja-JP" sz="2400" b="1" dirty="0" smtClean="0">
                <a:latin typeface="HG丸ｺﾞｼｯｸM-PRO" panose="020F0600000000000000" pitchFamily="50" charset="-128"/>
                <a:ea typeface="HG丸ｺﾞｼｯｸM-PRO" panose="020F0600000000000000" pitchFamily="50" charset="-128"/>
              </a:rPr>
              <a:t/>
            </a:r>
            <a:br>
              <a:rPr lang="en-US" altLang="ja-JP" sz="2400" b="1" dirty="0" smtClean="0">
                <a:latin typeface="HG丸ｺﾞｼｯｸM-PRO" panose="020F0600000000000000" pitchFamily="50" charset="-128"/>
                <a:ea typeface="HG丸ｺﾞｼｯｸM-PRO" panose="020F0600000000000000" pitchFamily="50" charset="-128"/>
              </a:rPr>
            </a:br>
            <a:r>
              <a:rPr lang="ja-JP" altLang="en-US" sz="2400" b="1" dirty="0" smtClean="0">
                <a:latin typeface="HG丸ｺﾞｼｯｸM-PRO" panose="020F0600000000000000" pitchFamily="50" charset="-128"/>
                <a:ea typeface="HG丸ｺﾞｼｯｸM-PRO" panose="020F0600000000000000" pitchFamily="50" charset="-128"/>
              </a:rPr>
              <a:t>（裏面の一部）</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p:txBody>
          <a:bodyPr>
            <a:normAutofit/>
          </a:bodyPr>
          <a:lstStyle/>
          <a:p>
            <a:pPr marL="0" indent="0">
              <a:buNone/>
            </a:pPr>
            <a:r>
              <a:rPr kumimoji="1" lang="ja-JP" altLang="en-US" sz="4000" dirty="0" smtClean="0">
                <a:latin typeface="HG丸ｺﾞｼｯｸM-PRO" panose="020F0600000000000000" pitchFamily="50" charset="-128"/>
                <a:ea typeface="HG丸ｺﾞｼｯｸM-PRO" panose="020F0600000000000000" pitchFamily="50" charset="-128"/>
              </a:rPr>
              <a:t>　</a:t>
            </a:r>
            <a:endParaRPr kumimoji="1" lang="en-US" altLang="ja-JP" sz="4000" dirty="0" smtClean="0">
              <a:latin typeface="HG丸ｺﾞｼｯｸM-PRO" panose="020F0600000000000000" pitchFamily="50" charset="-128"/>
              <a:ea typeface="HG丸ｺﾞｼｯｸM-PRO" panose="020F0600000000000000" pitchFamily="50" charset="-128"/>
            </a:endParaRPr>
          </a:p>
          <a:p>
            <a:pPr marL="0" indent="0">
              <a:buNone/>
            </a:pPr>
            <a:endParaRPr kumimoji="1" lang="en-US" altLang="ja-JP" sz="4000" dirty="0" smtClean="0">
              <a:latin typeface="HG丸ｺﾞｼｯｸM-PRO" panose="020F0600000000000000" pitchFamily="50" charset="-128"/>
              <a:ea typeface="HG丸ｺﾞｼｯｸM-PRO" panose="020F0600000000000000"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490891118"/>
              </p:ext>
            </p:extLst>
          </p:nvPr>
        </p:nvGraphicFramePr>
        <p:xfrm>
          <a:off x="3491880" y="730299"/>
          <a:ext cx="4248472" cy="5832648"/>
        </p:xfrm>
        <a:graphic>
          <a:graphicData uri="http://schemas.openxmlformats.org/drawingml/2006/table">
            <a:tbl>
              <a:tblPr firstRow="1" firstCol="1" lastRow="1" lastCol="1" bandRow="1" bandCol="1"/>
              <a:tblGrid>
                <a:gridCol w="440154">
                  <a:extLst>
                    <a:ext uri="{9D8B030D-6E8A-4147-A177-3AD203B41FA5}">
                      <a16:colId xmlns:a16="http://schemas.microsoft.com/office/drawing/2014/main" val="1538151450"/>
                    </a:ext>
                  </a:extLst>
                </a:gridCol>
                <a:gridCol w="1986481">
                  <a:extLst>
                    <a:ext uri="{9D8B030D-6E8A-4147-A177-3AD203B41FA5}">
                      <a16:colId xmlns:a16="http://schemas.microsoft.com/office/drawing/2014/main" val="437069399"/>
                    </a:ext>
                  </a:extLst>
                </a:gridCol>
                <a:gridCol w="350799">
                  <a:extLst>
                    <a:ext uri="{9D8B030D-6E8A-4147-A177-3AD203B41FA5}">
                      <a16:colId xmlns:a16="http://schemas.microsoft.com/office/drawing/2014/main" val="2041476143"/>
                    </a:ext>
                  </a:extLst>
                </a:gridCol>
                <a:gridCol w="1471038">
                  <a:extLst>
                    <a:ext uri="{9D8B030D-6E8A-4147-A177-3AD203B41FA5}">
                      <a16:colId xmlns:a16="http://schemas.microsoft.com/office/drawing/2014/main" val="1941099440"/>
                    </a:ext>
                  </a:extLst>
                </a:gridCol>
              </a:tblGrid>
              <a:tr h="467825">
                <a:tc gridSpan="2">
                  <a:txBody>
                    <a:bodyPr/>
                    <a:lstStyle/>
                    <a:p>
                      <a:pPr algn="ctr">
                        <a:spcAft>
                          <a:spcPts val="0"/>
                        </a:spcAft>
                      </a:pPr>
                      <a:r>
                        <a:rPr lang="ja-JP" sz="1200" kern="0" dirty="0">
                          <a:effectLst/>
                          <a:latin typeface="Century" panose="02040604050505020304" pitchFamily="18" charset="0"/>
                          <a:ea typeface="ＭＳ 明朝" panose="02020609040205080304" pitchFamily="17" charset="-128"/>
                          <a:cs typeface="Times New Roman" panose="02020603050405020304" pitchFamily="18" charset="0"/>
                        </a:rPr>
                        <a:t>　　担当窓口</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just">
                        <a:spcAft>
                          <a:spcPts val="0"/>
                        </a:spcAft>
                      </a:pPr>
                      <a:r>
                        <a:rPr lang="en-US" sz="1200" kern="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lgn="just">
                        <a:spcAft>
                          <a:spcPts val="0"/>
                        </a:spcAft>
                      </a:pPr>
                      <a:r>
                        <a:rPr lang="ja-JP" sz="1200" kern="0">
                          <a:effectLst/>
                          <a:latin typeface="Century" panose="02040604050505020304" pitchFamily="18" charset="0"/>
                          <a:ea typeface="ＭＳ 明朝" panose="02020609040205080304" pitchFamily="17" charset="-128"/>
                          <a:cs typeface="Times New Roman" panose="02020603050405020304" pitchFamily="18" charset="0"/>
                        </a:rPr>
                        <a:t>電話番号</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8208205"/>
                  </a:ext>
                </a:extLst>
              </a:tr>
              <a:tr h="661043">
                <a:tc gridSpan="2">
                  <a:txBody>
                    <a:bodyPr/>
                    <a:lstStyle/>
                    <a:p>
                      <a:pPr algn="just">
                        <a:spcAft>
                          <a:spcPts val="0"/>
                        </a:spcAft>
                      </a:pPr>
                      <a:r>
                        <a:rPr lang="ja-JP" sz="1200" kern="0" dirty="0">
                          <a:effectLst/>
                          <a:latin typeface="Century" panose="02040604050505020304" pitchFamily="18" charset="0"/>
                          <a:ea typeface="ＭＳ 明朝" panose="02020609040205080304" pitchFamily="17" charset="-128"/>
                          <a:cs typeface="Times New Roman" panose="02020603050405020304" pitchFamily="18" charset="0"/>
                        </a:rPr>
                        <a:t>中央福祉 </a:t>
                      </a:r>
                      <a:r>
                        <a:rPr lang="en-US" sz="1200" kern="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sz="1200" kern="0" dirty="0">
                          <a:effectLst/>
                          <a:latin typeface="Century" panose="02040604050505020304" pitchFamily="18" charset="0"/>
                          <a:ea typeface="ＭＳ 明朝" panose="02020609040205080304" pitchFamily="17" charset="-128"/>
                          <a:cs typeface="Times New Roman" panose="02020603050405020304" pitchFamily="18" charset="0"/>
                        </a:rPr>
                        <a:t>社会福祉課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200" kern="0" dirty="0">
                          <a:effectLst/>
                          <a:latin typeface="Century" panose="02040604050505020304" pitchFamily="18" charset="0"/>
                          <a:ea typeface="ＭＳ 明朝" panose="02020609040205080304" pitchFamily="17" charset="-128"/>
                          <a:cs typeface="Times New Roman" panose="02020603050405020304" pitchFamily="18" charset="0"/>
                        </a:rPr>
                        <a:t>事業所 </a:t>
                      </a:r>
                      <a:r>
                        <a:rPr lang="en-US" sz="1200" kern="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sz="1200" kern="0" dirty="0">
                          <a:effectLst/>
                          <a:latin typeface="Century" panose="02040604050505020304" pitchFamily="18" charset="0"/>
                          <a:ea typeface="ＭＳ 明朝" panose="02020609040205080304" pitchFamily="17" charset="-128"/>
                          <a:cs typeface="Times New Roman" panose="02020603050405020304" pitchFamily="18" charset="0"/>
                        </a:rPr>
                        <a:t>（中央区役所内）</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just">
                        <a:spcAft>
                          <a:spcPts val="0"/>
                        </a:spcAft>
                      </a:pPr>
                      <a:r>
                        <a:rPr lang="en-US" sz="1200" kern="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pPr>
                      <a:r>
                        <a:rPr lang="ja-JP" sz="1200" kern="0" dirty="0">
                          <a:effectLst/>
                          <a:latin typeface="Century" panose="02040604050505020304" pitchFamily="18" charset="0"/>
                          <a:ea typeface="ＭＳ 明朝" panose="02020609040205080304" pitchFamily="17" charset="-128"/>
                          <a:cs typeface="Times New Roman" panose="02020603050405020304" pitchFamily="18" charset="0"/>
                        </a:rPr>
                        <a:t>４５７－２０５７</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2041345"/>
                  </a:ext>
                </a:extLst>
              </a:tr>
              <a:tr h="659481">
                <a:tc>
                  <a:txBody>
                    <a:bodyPr/>
                    <a:lstStyle/>
                    <a:p>
                      <a:pPr algn="just">
                        <a:spcAft>
                          <a:spcPts val="0"/>
                        </a:spcAft>
                      </a:pPr>
                      <a:r>
                        <a:rPr lang="en-US" sz="900" kern="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R="266700" indent="114300" algn="l">
                        <a:spcAft>
                          <a:spcPts val="0"/>
                        </a:spcAft>
                      </a:pPr>
                      <a:r>
                        <a:rPr lang="ja-JP" sz="1200" kern="0">
                          <a:effectLst/>
                          <a:latin typeface="Century" panose="02040604050505020304" pitchFamily="18" charset="0"/>
                          <a:ea typeface="ＭＳ 明朝" panose="02020609040205080304" pitchFamily="17" charset="-128"/>
                          <a:cs typeface="Times New Roman" panose="02020603050405020304" pitchFamily="18" charset="0"/>
                        </a:rPr>
                        <a:t>（東）社会福祉担当</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pPr>
                      <a:r>
                        <a:rPr lang="ja-JP" sz="1200" kern="0">
                          <a:effectLst/>
                          <a:latin typeface="Century" panose="02040604050505020304" pitchFamily="18" charset="0"/>
                          <a:ea typeface="ＭＳ 明朝" panose="02020609040205080304" pitchFamily="17" charset="-128"/>
                          <a:cs typeface="Times New Roman" panose="02020603050405020304" pitchFamily="18" charset="0"/>
                        </a:rPr>
                        <a:t>　  （東行政センター内）</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kern="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pPr>
                      <a:r>
                        <a:rPr lang="ja-JP" sz="1200" kern="0" dirty="0">
                          <a:effectLst/>
                          <a:latin typeface="Century" panose="02040604050505020304" pitchFamily="18" charset="0"/>
                          <a:ea typeface="ＭＳ 明朝" panose="02020609040205080304" pitchFamily="17" charset="-128"/>
                          <a:cs typeface="Times New Roman" panose="02020603050405020304" pitchFamily="18" charset="0"/>
                        </a:rPr>
                        <a:t>４２４－０１７６</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2253310"/>
                  </a:ext>
                </a:extLst>
              </a:tr>
              <a:tr h="657141">
                <a:tc>
                  <a:txBody>
                    <a:bodyPr/>
                    <a:lstStyle/>
                    <a:p>
                      <a:pPr algn="just">
                        <a:spcAft>
                          <a:spcPts val="0"/>
                        </a:spcAft>
                      </a:pPr>
                      <a:r>
                        <a:rPr lang="en-US" sz="900" kern="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R="139700" indent="114300" algn="l">
                        <a:spcAft>
                          <a:spcPts val="0"/>
                        </a:spcAft>
                      </a:pPr>
                      <a:r>
                        <a:rPr lang="ja-JP" sz="1200" kern="0">
                          <a:effectLst/>
                          <a:latin typeface="Century" panose="02040604050505020304" pitchFamily="18" charset="0"/>
                          <a:ea typeface="ＭＳ 明朝" panose="02020609040205080304" pitchFamily="17" charset="-128"/>
                          <a:cs typeface="Times New Roman" panose="02020603050405020304" pitchFamily="18" charset="0"/>
                        </a:rPr>
                        <a:t>（西）社会福祉担当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p>
                      <a:pPr indent="228600" algn="l">
                        <a:spcAft>
                          <a:spcPts val="0"/>
                        </a:spcAft>
                      </a:pPr>
                      <a:r>
                        <a:rPr lang="ja-JP" sz="1200" kern="0">
                          <a:effectLst/>
                          <a:latin typeface="Century" panose="02040604050505020304" pitchFamily="18" charset="0"/>
                          <a:ea typeface="ＭＳ 明朝" panose="02020609040205080304" pitchFamily="17" charset="-128"/>
                          <a:cs typeface="Times New Roman" panose="02020603050405020304" pitchFamily="18" charset="0"/>
                        </a:rPr>
                        <a:t>（西行政センター内）</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kern="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pPr>
                      <a:r>
                        <a:rPr lang="ja-JP" sz="1200" kern="0" dirty="0">
                          <a:effectLst/>
                          <a:latin typeface="Century" panose="02040604050505020304" pitchFamily="18" charset="0"/>
                          <a:ea typeface="ＭＳ 明朝" panose="02020609040205080304" pitchFamily="17" charset="-128"/>
                          <a:cs typeface="Times New Roman" panose="02020603050405020304" pitchFamily="18" charset="0"/>
                        </a:rPr>
                        <a:t>５９７－１１５９</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2403080"/>
                  </a:ext>
                </a:extLst>
              </a:tr>
              <a:tr h="665724">
                <a:tc>
                  <a:txBody>
                    <a:bodyPr/>
                    <a:lstStyle/>
                    <a:p>
                      <a:pPr algn="just">
                        <a:spcAft>
                          <a:spcPts val="0"/>
                        </a:spcAft>
                      </a:pPr>
                      <a:r>
                        <a:rPr lang="en-US" sz="900" kern="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R="266700" indent="114300" algn="l">
                        <a:spcAft>
                          <a:spcPts val="0"/>
                        </a:spcAft>
                      </a:pPr>
                      <a:r>
                        <a:rPr lang="ja-JP" sz="1200" kern="0">
                          <a:effectLst/>
                          <a:latin typeface="Century" panose="02040604050505020304" pitchFamily="18" charset="0"/>
                          <a:ea typeface="ＭＳ 明朝" panose="02020609040205080304" pitchFamily="17" charset="-128"/>
                          <a:cs typeface="Times New Roman" panose="02020603050405020304" pitchFamily="18" charset="0"/>
                        </a:rPr>
                        <a:t>（南）社会福祉担当</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p>
                      <a:pPr indent="228600" algn="l">
                        <a:spcAft>
                          <a:spcPts val="0"/>
                        </a:spcAft>
                      </a:pPr>
                      <a:r>
                        <a:rPr lang="ja-JP" sz="1200" kern="0">
                          <a:effectLst/>
                          <a:latin typeface="Century" panose="02040604050505020304" pitchFamily="18" charset="0"/>
                          <a:ea typeface="ＭＳ 明朝" panose="02020609040205080304" pitchFamily="17" charset="-128"/>
                          <a:cs typeface="Times New Roman" panose="02020603050405020304" pitchFamily="18" charset="0"/>
                        </a:rPr>
                        <a:t>（南行政センター内）</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kern="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pPr>
                      <a:r>
                        <a:rPr lang="ja-JP" sz="1200" kern="0" dirty="0">
                          <a:effectLst/>
                          <a:latin typeface="Century" panose="02040604050505020304" pitchFamily="18" charset="0"/>
                          <a:ea typeface="ＭＳ 明朝" panose="02020609040205080304" pitchFamily="17" charset="-128"/>
                          <a:cs typeface="Times New Roman" panose="02020603050405020304" pitchFamily="18" charset="0"/>
                        </a:rPr>
                        <a:t>４２５－１４８５</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695993"/>
                  </a:ext>
                </a:extLst>
              </a:tr>
              <a:tr h="664164">
                <a:tc gridSpan="2">
                  <a:txBody>
                    <a:bodyPr/>
                    <a:lstStyle/>
                    <a:p>
                      <a:pPr algn="just">
                        <a:spcAft>
                          <a:spcPts val="0"/>
                        </a:spcAft>
                      </a:pPr>
                      <a:r>
                        <a:rPr lang="ja-JP" sz="1200" kern="0" dirty="0">
                          <a:effectLst/>
                          <a:latin typeface="Century" panose="02040604050505020304" pitchFamily="18" charset="0"/>
                          <a:ea typeface="ＭＳ 明朝" panose="02020609040205080304" pitchFamily="17" charset="-128"/>
                          <a:cs typeface="Times New Roman" panose="02020603050405020304" pitchFamily="18" charset="0"/>
                        </a:rPr>
                        <a:t>浜名福祉 </a:t>
                      </a:r>
                      <a:r>
                        <a:rPr lang="en-US" sz="1200" kern="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sz="1200" kern="0" dirty="0">
                          <a:effectLst/>
                          <a:latin typeface="Century" panose="02040604050505020304" pitchFamily="18" charset="0"/>
                          <a:ea typeface="ＭＳ 明朝" panose="02020609040205080304" pitchFamily="17" charset="-128"/>
                          <a:cs typeface="Times New Roman" panose="02020603050405020304" pitchFamily="18" charset="0"/>
                        </a:rPr>
                        <a:t>社会福祉課</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200" kern="0" dirty="0">
                          <a:effectLst/>
                          <a:latin typeface="Century" panose="02040604050505020304" pitchFamily="18" charset="0"/>
                          <a:ea typeface="ＭＳ 明朝" panose="02020609040205080304" pitchFamily="17" charset="-128"/>
                          <a:cs typeface="Times New Roman" panose="02020603050405020304" pitchFamily="18" charset="0"/>
                        </a:rPr>
                        <a:t>事業所 </a:t>
                      </a:r>
                      <a:r>
                        <a:rPr lang="en-US" sz="1200" kern="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sz="1200" kern="0" dirty="0">
                          <a:effectLst/>
                          <a:latin typeface="Century" panose="02040604050505020304" pitchFamily="18" charset="0"/>
                          <a:ea typeface="ＭＳ 明朝" panose="02020609040205080304" pitchFamily="17" charset="-128"/>
                          <a:cs typeface="Times New Roman" panose="02020603050405020304" pitchFamily="18" charset="0"/>
                        </a:rPr>
                        <a:t>（浜名区役所内）</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just">
                        <a:spcAft>
                          <a:spcPts val="0"/>
                        </a:spcAft>
                      </a:pPr>
                      <a:r>
                        <a:rPr lang="en-US" sz="1200" kern="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pPr>
                      <a:r>
                        <a:rPr lang="ja-JP" sz="1200" kern="0" dirty="0">
                          <a:effectLst/>
                          <a:latin typeface="Century" panose="02040604050505020304" pitchFamily="18" charset="0"/>
                          <a:ea typeface="ＭＳ 明朝" panose="02020609040205080304" pitchFamily="17" charset="-128"/>
                          <a:cs typeface="Times New Roman" panose="02020603050405020304" pitchFamily="18" charset="0"/>
                        </a:rPr>
                        <a:t>５８５－１６９７</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6218359"/>
                  </a:ext>
                </a:extLst>
              </a:tr>
              <a:tr h="652457">
                <a:tc>
                  <a:txBody>
                    <a:bodyPr/>
                    <a:lstStyle/>
                    <a:p>
                      <a:pPr algn="just">
                        <a:spcAft>
                          <a:spcPts val="0"/>
                        </a:spcAft>
                      </a:pPr>
                      <a:r>
                        <a:rPr lang="en-US" sz="900" kern="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R="139700" indent="114300" algn="l">
                        <a:spcAft>
                          <a:spcPts val="0"/>
                        </a:spcAft>
                      </a:pPr>
                      <a:r>
                        <a:rPr lang="ja-JP" sz="1200" kern="0">
                          <a:effectLst/>
                          <a:latin typeface="Century" panose="02040604050505020304" pitchFamily="18" charset="0"/>
                          <a:ea typeface="ＭＳ 明朝" panose="02020609040205080304" pitchFamily="17" charset="-128"/>
                          <a:cs typeface="Times New Roman" panose="02020603050405020304" pitchFamily="18" charset="0"/>
                        </a:rPr>
                        <a:t>（北）社会福祉担当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pPr>
                      <a:r>
                        <a:rPr lang="ja-JP" sz="1200" kern="0">
                          <a:effectLst/>
                          <a:latin typeface="Century" panose="02040604050505020304" pitchFamily="18" charset="0"/>
                          <a:ea typeface="ＭＳ 明朝" panose="02020609040205080304" pitchFamily="17" charset="-128"/>
                          <a:cs typeface="Times New Roman" panose="02020603050405020304" pitchFamily="18" charset="0"/>
                        </a:rPr>
                        <a:t>　  （北行政センター内）</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kern="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pPr>
                      <a:r>
                        <a:rPr lang="ja-JP" sz="1200" kern="0" dirty="0">
                          <a:effectLst/>
                          <a:latin typeface="Century" panose="02040604050505020304" pitchFamily="18" charset="0"/>
                          <a:ea typeface="ＭＳ 明朝" panose="02020609040205080304" pitchFamily="17" charset="-128"/>
                          <a:cs typeface="Times New Roman" panose="02020603050405020304" pitchFamily="18" charset="0"/>
                        </a:rPr>
                        <a:t>５２３－２８９８</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537680"/>
                  </a:ext>
                </a:extLst>
              </a:tr>
              <a:tr h="607972">
                <a:tc gridSpan="2">
                  <a:txBody>
                    <a:bodyPr/>
                    <a:lstStyle/>
                    <a:p>
                      <a:pPr algn="just">
                        <a:spcAft>
                          <a:spcPts val="0"/>
                        </a:spcAft>
                      </a:pPr>
                      <a:r>
                        <a:rPr lang="ja-JP" sz="1200" kern="0">
                          <a:effectLst/>
                          <a:latin typeface="Century" panose="02040604050505020304" pitchFamily="18" charset="0"/>
                          <a:ea typeface="ＭＳ 明朝" panose="02020609040205080304" pitchFamily="17" charset="-128"/>
                          <a:cs typeface="Times New Roman" panose="02020603050405020304" pitchFamily="18" charset="0"/>
                        </a:rPr>
                        <a:t>天竜福祉　　社会福祉課</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200" kern="0">
                          <a:effectLst/>
                          <a:latin typeface="Century" panose="02040604050505020304" pitchFamily="18" charset="0"/>
                          <a:ea typeface="ＭＳ 明朝" panose="02020609040205080304" pitchFamily="17" charset="-128"/>
                          <a:cs typeface="Times New Roman" panose="02020603050405020304" pitchFamily="18" charset="0"/>
                        </a:rPr>
                        <a:t>事業所 </a:t>
                      </a:r>
                      <a:r>
                        <a:rPr lang="en-US" sz="1200" kern="0">
                          <a:effectLst/>
                          <a:latin typeface="Century" panose="02040604050505020304" pitchFamily="18" charset="0"/>
                          <a:ea typeface="ＭＳ 明朝" panose="02020609040205080304" pitchFamily="17" charset="-128"/>
                          <a:cs typeface="Times New Roman" panose="02020603050405020304" pitchFamily="18" charset="0"/>
                        </a:rPr>
                        <a:t>   </a:t>
                      </a:r>
                      <a:r>
                        <a:rPr lang="ja-JP" sz="1200" kern="0">
                          <a:effectLst/>
                          <a:latin typeface="Century" panose="02040604050505020304" pitchFamily="18" charset="0"/>
                          <a:ea typeface="ＭＳ 明朝" panose="02020609040205080304" pitchFamily="17" charset="-128"/>
                          <a:cs typeface="Times New Roman" panose="02020603050405020304" pitchFamily="18" charset="0"/>
                        </a:rPr>
                        <a:t>（天竜区役所内）</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just">
                        <a:spcAft>
                          <a:spcPts val="0"/>
                        </a:spcAft>
                      </a:pPr>
                      <a:r>
                        <a:rPr lang="en-US" sz="1200" kern="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spcAft>
                          <a:spcPts val="0"/>
                        </a:spcAft>
                      </a:pPr>
                      <a:r>
                        <a:rPr lang="ja-JP" sz="1200" kern="0" dirty="0">
                          <a:effectLst/>
                          <a:latin typeface="Century" panose="02040604050505020304" pitchFamily="18" charset="0"/>
                          <a:ea typeface="ＭＳ 明朝" panose="02020609040205080304" pitchFamily="17" charset="-128"/>
                          <a:cs typeface="Times New Roman" panose="02020603050405020304" pitchFamily="18" charset="0"/>
                        </a:rPr>
                        <a:t>９２２－００２４</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4412006"/>
                  </a:ext>
                </a:extLst>
              </a:tr>
              <a:tr h="796841">
                <a:tc gridSpan="4">
                  <a:txBody>
                    <a:bodyPr/>
                    <a:lstStyle/>
                    <a:p>
                      <a:pPr algn="just">
                        <a:spcAft>
                          <a:spcPts val="0"/>
                        </a:spcAft>
                      </a:pPr>
                      <a:r>
                        <a:rPr lang="ja-JP" sz="1200" kern="0" dirty="0">
                          <a:effectLst/>
                          <a:latin typeface="Century" panose="02040604050505020304" pitchFamily="18" charset="0"/>
                          <a:ea typeface="ＭＳ 明朝" panose="02020609040205080304" pitchFamily="17" charset="-128"/>
                          <a:cs typeface="Times New Roman" panose="02020603050405020304" pitchFamily="18" charset="0"/>
                        </a:rPr>
                        <a:t>予備欄</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900" kern="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900" kern="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39439976"/>
                  </a:ext>
                </a:extLst>
              </a:tr>
            </a:tbl>
          </a:graphicData>
        </a:graphic>
      </p:graphicFrame>
      <p:sp>
        <p:nvSpPr>
          <p:cNvPr id="6" name="角丸四角形吹き出し 5"/>
          <p:cNvSpPr/>
          <p:nvPr/>
        </p:nvSpPr>
        <p:spPr>
          <a:xfrm>
            <a:off x="5292080" y="6093296"/>
            <a:ext cx="3394720" cy="469651"/>
          </a:xfrm>
          <a:prstGeom prst="wedgeRoundRectCallout">
            <a:avLst>
              <a:gd name="adj1" fmla="val -26618"/>
              <a:gd name="adj2" fmla="val -112207"/>
              <a:gd name="adj3" fmla="val 16667"/>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ln w="0"/>
                <a:solidFill>
                  <a:srgbClr val="FF0000"/>
                </a:solidFill>
                <a:effectLst>
                  <a:outerShdw blurRad="38100" dist="19050" dir="2700000" algn="tl" rotWithShape="0">
                    <a:schemeClr val="dk1">
                      <a:alpha val="40000"/>
                    </a:schemeClr>
                  </a:outerShdw>
                </a:effectLst>
              </a:rPr>
              <a:t>この欄に「○」がついています</a:t>
            </a:r>
            <a:endParaRPr kumimoji="1" lang="ja-JP" altLang="en-US" dirty="0">
              <a:ln w="0"/>
              <a:solidFill>
                <a:srgbClr val="FF000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0810664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ラリティ">
  <a:themeElements>
    <a:clrScheme name="クラリティ">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クラシック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クラリティ">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637</TotalTime>
  <Words>448</Words>
  <Application>Microsoft Office PowerPoint</Application>
  <PresentationFormat>画面に合わせる (4:3)</PresentationFormat>
  <Paragraphs>93</Paragraphs>
  <Slides>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HG丸ｺﾞｼｯｸM-PRO</vt:lpstr>
      <vt:lpstr>ＭＳ Ｐゴシック</vt:lpstr>
      <vt:lpstr>ＭＳ 明朝</vt:lpstr>
      <vt:lpstr>Arial</vt:lpstr>
      <vt:lpstr>Century</vt:lpstr>
      <vt:lpstr>Times New Roman</vt:lpstr>
      <vt:lpstr>クラリティ</vt:lpstr>
      <vt:lpstr>地域生活支援事業</vt:lpstr>
      <vt:lpstr>1.令和７年度 事業更新について</vt:lpstr>
      <vt:lpstr>2.事業実施の報告</vt:lpstr>
      <vt:lpstr>３.請求についての注意事項</vt:lpstr>
      <vt:lpstr>４.浜松市地域生活支援事業受給者証</vt:lpstr>
      <vt:lpstr>浜松市地域生活支援事業受給者証 （裏面の一部）</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地域生活支援事業</dc:title>
  <dc:creator>Windows ユーザー</dc:creator>
  <cp:lastModifiedBy>Windows ユーザー</cp:lastModifiedBy>
  <cp:revision>52</cp:revision>
  <cp:lastPrinted>2025-03-17T08:15:23Z</cp:lastPrinted>
  <dcterms:created xsi:type="dcterms:W3CDTF">2023-03-18T08:05:06Z</dcterms:created>
  <dcterms:modified xsi:type="dcterms:W3CDTF">2025-03-18T05:57:12Z</dcterms:modified>
</cp:coreProperties>
</file>